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8" r:id="rId4"/>
    <p:sldMasterId id="2147483653" r:id="rId5"/>
  </p:sldMasterIdLst>
  <p:notesMasterIdLst>
    <p:notesMasterId r:id="rId38"/>
  </p:notesMasterIdLst>
  <p:handoutMasterIdLst>
    <p:handoutMasterId r:id="rId39"/>
  </p:handoutMasterIdLst>
  <p:sldIdLst>
    <p:sldId id="256" r:id="rId6"/>
    <p:sldId id="292" r:id="rId7"/>
    <p:sldId id="257" r:id="rId8"/>
    <p:sldId id="258" r:id="rId9"/>
    <p:sldId id="259" r:id="rId10"/>
    <p:sldId id="261" r:id="rId11"/>
    <p:sldId id="260" r:id="rId12"/>
    <p:sldId id="262" r:id="rId13"/>
    <p:sldId id="263" r:id="rId14"/>
    <p:sldId id="264" r:id="rId15"/>
    <p:sldId id="265" r:id="rId16"/>
    <p:sldId id="267" r:id="rId17"/>
    <p:sldId id="266" r:id="rId18"/>
    <p:sldId id="268" r:id="rId19"/>
    <p:sldId id="269" r:id="rId20"/>
    <p:sldId id="270" r:id="rId21"/>
    <p:sldId id="271" r:id="rId22"/>
    <p:sldId id="293" r:id="rId23"/>
    <p:sldId id="273" r:id="rId24"/>
    <p:sldId id="275" r:id="rId25"/>
    <p:sldId id="283" r:id="rId26"/>
    <p:sldId id="284" r:id="rId27"/>
    <p:sldId id="276" r:id="rId28"/>
    <p:sldId id="277" r:id="rId29"/>
    <p:sldId id="295" r:id="rId30"/>
    <p:sldId id="294" r:id="rId31"/>
    <p:sldId id="288" r:id="rId32"/>
    <p:sldId id="296" r:id="rId33"/>
    <p:sldId id="289" r:id="rId34"/>
    <p:sldId id="298" r:id="rId35"/>
    <p:sldId id="291" r:id="rId36"/>
    <p:sldId id="297" r:id="rId37"/>
  </p:sldIdLst>
  <p:sldSz cx="9144000" cy="6858000" type="screen4x3"/>
  <p:notesSz cx="6858000" cy="9144000"/>
  <p:defaultTextStyle>
    <a:defPPr>
      <a:defRPr lang="de-DE"/>
    </a:defPPr>
    <a:lvl1pPr algn="l" rtl="0" fontAlgn="base">
      <a:lnSpc>
        <a:spcPct val="90000"/>
      </a:lnSpc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FF0000"/>
    <a:srgbClr val="69AE23"/>
    <a:srgbClr val="003A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987" autoAdjust="0"/>
    <p:restoredTop sz="84211" autoAdjust="0"/>
  </p:normalViewPr>
  <p:slideViewPr>
    <p:cSldViewPr snapToGrid="0">
      <p:cViewPr varScale="1">
        <p:scale>
          <a:sx n="82" d="100"/>
          <a:sy n="82" d="100"/>
        </p:scale>
        <p:origin x="269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944"/>
    </p:cViewPr>
  </p:sorterViewPr>
  <p:notesViewPr>
    <p:cSldViewPr snapToGrid="0">
      <p:cViewPr varScale="1">
        <p:scale>
          <a:sx n="39" d="100"/>
          <a:sy n="39" d="100"/>
        </p:scale>
        <p:origin x="-300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ableStyles" Target="tableStyle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25801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8025" y="525463"/>
            <a:ext cx="3351213" cy="2333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41363" y="3178175"/>
            <a:ext cx="5486400" cy="52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49528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548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231341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0070043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15012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4378047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246763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21325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7088" y="525463"/>
            <a:ext cx="3113087" cy="233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Add new slides with CTRL-M.</a:t>
            </a:r>
          </a:p>
          <a:p>
            <a:r>
              <a:rPr lang="en-GB" b="1" dirty="0" smtClean="0"/>
              <a:t>Helpful hints:</a:t>
            </a:r>
          </a:p>
          <a:p>
            <a:r>
              <a:rPr lang="en-GB" dirty="0" smtClean="0"/>
              <a:t>1. Write "Total outpatient antibiotic use in Europe", not "Total Outpatient Antibiotic Use in Europe".</a:t>
            </a:r>
          </a:p>
          <a:p>
            <a:r>
              <a:rPr lang="en-GB" dirty="0" smtClean="0"/>
              <a:t>2a. Write "Member States", not "MS", i.e. avoid avoidable abbreviations.</a:t>
            </a:r>
          </a:p>
          <a:p>
            <a:r>
              <a:rPr lang="en-GB" dirty="0" smtClean="0"/>
              <a:t>2b. Write "and", not "&amp;".</a:t>
            </a:r>
          </a:p>
          <a:p>
            <a:r>
              <a:rPr lang="en-GB" dirty="0" smtClean="0"/>
              <a:t>2c. Write "three", not "3".</a:t>
            </a:r>
          </a:p>
          <a:p>
            <a:r>
              <a:rPr lang="en-GB" dirty="0" smtClean="0"/>
              <a:t>3. Write: "HIV infections", not "HIV INFECTIONS".</a:t>
            </a:r>
          </a:p>
          <a:p>
            <a:r>
              <a:rPr lang="en-GB" dirty="0" smtClean="0"/>
              <a:t>4. No pink, purple, and red, especially not in headlines.</a:t>
            </a:r>
          </a:p>
          <a:p>
            <a:r>
              <a:rPr lang="en-GB" dirty="0" smtClean="0"/>
              <a:t>5. Use soft returns (CTRL-RETURN) instead of hard returns (RETURN) whenever possible.</a:t>
            </a:r>
          </a:p>
          <a:p>
            <a:r>
              <a:rPr lang="en-GB" dirty="0" smtClean="0"/>
              <a:t>6. Don't centre text! All text should be aligned left.</a:t>
            </a:r>
          </a:p>
          <a:p>
            <a:r>
              <a:rPr lang="en-GB" dirty="0" smtClean="0"/>
              <a:t>7. Don't enlarge pictures beyond their actual size/resolution.</a:t>
            </a:r>
          </a:p>
          <a:p>
            <a:r>
              <a:rPr lang="en-GB" dirty="0" smtClean="0"/>
              <a:t>8. Don't use italics, except for e.g. 'Clostridium </a:t>
            </a:r>
            <a:r>
              <a:rPr lang="en-GB" dirty="0" err="1" smtClean="0"/>
              <a:t>difficile</a:t>
            </a:r>
            <a:r>
              <a:rPr lang="en-GB" dirty="0" smtClean="0"/>
              <a:t>'.</a:t>
            </a:r>
          </a:p>
          <a:p>
            <a:r>
              <a:rPr lang="en-GB" dirty="0" smtClean="0"/>
              <a:t>9. Crop pictures.</a:t>
            </a:r>
          </a:p>
          <a:p>
            <a:r>
              <a:rPr lang="en-GB" dirty="0" smtClean="0"/>
              <a:t>10. Make sure you understand how bulleted lists work.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8860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9" name="Picture 11" descr="Presentation_Template_Title_n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8"/>
            <a:ext cx="9144000" cy="6858000"/>
          </a:xfrm>
          <a:prstGeom prst="rect">
            <a:avLst/>
          </a:prstGeom>
          <a:noFill/>
        </p:spPr>
      </p:pic>
      <p:pic>
        <p:nvPicPr>
          <p:cNvPr id="181260" name="Picture 12"/>
          <p:cNvPicPr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7423150" y="504825"/>
            <a:ext cx="1263650" cy="1136650"/>
          </a:xfrm>
          <a:prstGeom prst="rect">
            <a:avLst/>
          </a:prstGeom>
          <a:noFill/>
        </p:spPr>
      </p:pic>
      <p:sp>
        <p:nvSpPr>
          <p:cNvPr id="181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3598863"/>
            <a:ext cx="8456613" cy="514350"/>
          </a:xfrm>
        </p:spPr>
        <p:txBody>
          <a:bodyPr/>
          <a:lstStyle>
            <a:lvl1pPr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4318000"/>
            <a:ext cx="8456613" cy="1006475"/>
          </a:xfrm>
        </p:spPr>
        <p:txBody>
          <a:bodyPr/>
          <a:lstStyle>
            <a:lvl1pPr marL="0" indent="0">
              <a:lnSpc>
                <a:spcPct val="90000"/>
              </a:lnSpc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defRPr sz="2400"/>
            </a:lvl1pPr>
            <a:lvl2pPr marL="180975" indent="-180975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180975" algn="l"/>
              </a:tabLst>
              <a:defRPr sz="2000">
                <a:latin typeface="Tahoma" pitchFamily="34" charset="0"/>
                <a:cs typeface="Tahoma" pitchFamily="34" charset="0"/>
              </a:defRPr>
            </a:lvl2pPr>
            <a:lvl3pPr marL="355600" indent="-174625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Tahoma" pitchFamily="34" charset="0"/>
              <a:buChar char="–"/>
              <a:defRPr sz="2000" baseline="0">
                <a:latin typeface="Tahoma" pitchFamily="34" charset="0"/>
                <a:cs typeface="Tahoma" pitchFamily="34" charset="0"/>
              </a:defRPr>
            </a:lvl3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BAB6D-1370-48C1-9A60-F13C755B526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142875"/>
            <a:ext cx="8229600" cy="8223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23850" y="1079500"/>
            <a:ext cx="8526463" cy="516255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BAB6D-1370-48C1-9A60-F13C755B526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000" y="4320000"/>
            <a:ext cx="7772400" cy="110308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4000">
                <a:latin typeface="Tahoma" pitchFamily="34" charset="0"/>
                <a:cs typeface="Tahoma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377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3363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jpeg"/><Relationship Id="rId5" Type="http://schemas.openxmlformats.org/officeDocument/2006/relationships/image" Target="../media/image5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33" name="Picture 9" descr="Presentation_Template_Innerpage_new"/>
          <p:cNvPicPr>
            <a:picLocks noChangeAspect="1" noChangeArrowheads="1"/>
          </p:cNvPicPr>
          <p:nvPr/>
        </p:nvPicPr>
        <p:blipFill>
          <a:blip r:embed="rId5" cstate="print"/>
          <a:srcRect t="92169"/>
          <a:stretch>
            <a:fillRect/>
          </a:stretch>
        </p:blipFill>
        <p:spPr bwMode="auto">
          <a:xfrm>
            <a:off x="0" y="6320971"/>
            <a:ext cx="9144000" cy="537029"/>
          </a:xfrm>
          <a:prstGeom prst="rect">
            <a:avLst/>
          </a:prstGeom>
          <a:noFill/>
        </p:spPr>
      </p:pic>
      <p:pic>
        <p:nvPicPr>
          <p:cNvPr id="180234" name="Picture 10"/>
          <p:cNvPicPr>
            <a:picLocks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8096250" y="107950"/>
            <a:ext cx="882650" cy="793750"/>
          </a:xfrm>
          <a:prstGeom prst="rect">
            <a:avLst/>
          </a:prstGeom>
          <a:noFill/>
        </p:spPr>
      </p:pic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42875"/>
            <a:ext cx="8229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079500"/>
            <a:ext cx="8526463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8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  <a:ea typeface="+mj-ea"/>
          <a:cs typeface="Tahoma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333333"/>
          </a:solidFill>
          <a:latin typeface="Tahoma" pitchFamily="34" charset="0"/>
        </a:defRPr>
      </a:lvl9pPr>
    </p:titleStyle>
    <p:bodyStyle>
      <a:lvl1pPr marL="0" indent="0" algn="l" rtl="0" eaLnBrk="1" fontAlgn="base" hangingPunct="1">
        <a:lnSpc>
          <a:spcPct val="90000"/>
        </a:lnSpc>
        <a:spcBef>
          <a:spcPts val="300"/>
        </a:spcBef>
        <a:spcAft>
          <a:spcPts val="600"/>
        </a:spcAft>
        <a:buFont typeface="Wingdings" pitchFamily="2" charset="2"/>
        <a:defRPr sz="24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1pPr>
      <a:lvl2pPr marL="714375" indent="-265113" algn="l" rtl="0" eaLnBrk="1" fontAlgn="base" hangingPunct="1">
        <a:lnSpc>
          <a:spcPct val="90000"/>
        </a:lnSpc>
        <a:spcBef>
          <a:spcPct val="0"/>
        </a:spcBef>
        <a:spcAft>
          <a:spcPct val="25000"/>
        </a:spcAft>
        <a:buChar char="–"/>
        <a:defRPr sz="2400">
          <a:solidFill>
            <a:schemeClr val="tx1"/>
          </a:solidFill>
          <a:latin typeface="+mn-lt"/>
        </a:defRPr>
      </a:lvl2pPr>
      <a:lvl3pPr marL="1150938" indent="-228600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503" name="Picture 7" descr="Presentation_Template_Section_new"/>
          <p:cNvPicPr>
            <a:picLocks noChangeAspect="1" noChangeArrowheads="1"/>
          </p:cNvPicPr>
          <p:nvPr/>
        </p:nvPicPr>
        <p:blipFill>
          <a:blip r:embed="rId5" cstate="print"/>
          <a:srcRect t="46065"/>
          <a:stretch>
            <a:fillRect/>
          </a:stretch>
        </p:blipFill>
        <p:spPr bwMode="auto">
          <a:xfrm>
            <a:off x="0" y="3170238"/>
            <a:ext cx="9144000" cy="3698875"/>
          </a:xfrm>
          <a:prstGeom prst="rect">
            <a:avLst/>
          </a:prstGeom>
          <a:noFill/>
        </p:spPr>
      </p:pic>
      <p:pic>
        <p:nvPicPr>
          <p:cNvPr id="234504" name="Picture 8"/>
          <p:cNvPicPr>
            <a:picLocks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8096250" y="107950"/>
            <a:ext cx="882650" cy="793750"/>
          </a:xfrm>
          <a:prstGeom prst="rect">
            <a:avLst/>
          </a:prstGeom>
          <a:noFill/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324000" y="4320000"/>
            <a:ext cx="8229600" cy="1143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81" r:id="rId2"/>
    <p:sldLayoutId id="2147483682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Tahoma" pitchFamily="34" charset="0"/>
          <a:ea typeface="+mj-ea"/>
          <a:cs typeface="Tahoma" pitchFamily="34" charset="0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9pPr>
    </p:titleStyle>
    <p:body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230313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383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Apresentação</a:t>
            </a:r>
            <a:r>
              <a:rPr lang="en-GB" dirty="0" smtClean="0"/>
              <a:t> 6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850" y="4335418"/>
            <a:ext cx="8456613" cy="1006475"/>
          </a:xfrm>
        </p:spPr>
        <p:txBody>
          <a:bodyPr/>
          <a:lstStyle/>
          <a:p>
            <a:r>
              <a:rPr lang="en-GB" dirty="0" smtClean="0"/>
              <a:t>Estudos de caso: </a:t>
            </a:r>
          </a:p>
          <a:p>
            <a:r>
              <a:rPr lang="en-GB" dirty="0" smtClean="0"/>
              <a:t>indicadores de estrutura e processo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caso</a:t>
            </a:r>
            <a:r>
              <a:rPr lang="fr-BE" dirty="0" smtClean="0"/>
              <a:t> 2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dirty="0" smtClean="0"/>
              <a:t>Um terapeuta ocupacional trabalha em tempo integral </a:t>
            </a:r>
            <a:r>
              <a:rPr lang="en-GB" dirty="0" err="1" smtClean="0"/>
              <a:t>na</a:t>
            </a:r>
            <a:r>
              <a:rPr lang="en-GB" dirty="0" smtClean="0"/>
              <a:t> UCCI e auxilia os residentes </a:t>
            </a:r>
            <a:r>
              <a:rPr lang="en-GB" dirty="0" err="1" smtClean="0"/>
              <a:t>na</a:t>
            </a:r>
            <a:r>
              <a:rPr lang="en-GB" dirty="0" smtClean="0"/>
              <a:t> </a:t>
            </a:r>
            <a:r>
              <a:rPr lang="en-GB" dirty="0" err="1" smtClean="0"/>
              <a:t>higiene</a:t>
            </a:r>
            <a:r>
              <a:rPr lang="en-GB" dirty="0" smtClean="0"/>
              <a:t>, a vestir-se e alimentar-se.</a:t>
            </a:r>
          </a:p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dirty="0" smtClean="0"/>
              <a:t>Além disso, a UCCI </a:t>
            </a:r>
            <a:r>
              <a:rPr lang="en-GB" dirty="0" err="1" smtClean="0"/>
              <a:t>emprega</a:t>
            </a:r>
            <a:r>
              <a:rPr lang="en-GB" dirty="0" smtClean="0"/>
              <a:t> um dietista (trabalho de 25%) e um </a:t>
            </a:r>
            <a:r>
              <a:rPr lang="en-GB" dirty="0" err="1" smtClean="0"/>
              <a:t>fisioterapeuta</a:t>
            </a:r>
            <a:r>
              <a:rPr lang="en-GB" dirty="0" smtClean="0"/>
              <a:t> (75%).</a:t>
            </a:r>
          </a:p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dirty="0" smtClean="0"/>
              <a:t>No </a:t>
            </a:r>
            <a:r>
              <a:rPr lang="en-GB" dirty="0" err="1" smtClean="0"/>
              <a:t>mês</a:t>
            </a:r>
            <a:r>
              <a:rPr lang="en-GB" dirty="0" smtClean="0"/>
              <a:t> do PPS, um </a:t>
            </a:r>
            <a:r>
              <a:rPr lang="en-GB" dirty="0" err="1" smtClean="0"/>
              <a:t>estudante</a:t>
            </a:r>
            <a:r>
              <a:rPr lang="en-GB" dirty="0" smtClean="0"/>
              <a:t> de </a:t>
            </a:r>
            <a:r>
              <a:rPr lang="en-GB" dirty="0" err="1" smtClean="0"/>
              <a:t>enfermagem</a:t>
            </a:r>
            <a:r>
              <a:rPr lang="en-GB" dirty="0" smtClean="0"/>
              <a:t> ajuda </a:t>
            </a:r>
            <a:r>
              <a:rPr lang="en-GB" dirty="0" err="1" smtClean="0"/>
              <a:t>na</a:t>
            </a:r>
            <a:r>
              <a:rPr lang="en-GB" dirty="0" smtClean="0"/>
              <a:t> UCCI </a:t>
            </a:r>
            <a:r>
              <a:rPr lang="en-GB" dirty="0" err="1" smtClean="0"/>
              <a:t>em</a:t>
            </a:r>
            <a:r>
              <a:rPr lang="en-GB" dirty="0" smtClean="0"/>
              <a:t> tempo integral.</a:t>
            </a:r>
          </a:p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endParaRPr lang="en-GB" dirty="0" smtClean="0"/>
          </a:p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en-GB" dirty="0" smtClean="0">
                <a:solidFill>
                  <a:srgbClr val="FF0000"/>
                </a:solidFill>
              </a:rPr>
              <a:t>Por favor, preencha seguintes perguntas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74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en-GB" dirty="0" err="1" smtClean="0"/>
              <a:t>Indicador</a:t>
            </a:r>
            <a:r>
              <a:rPr lang="fr-BE" dirty="0" smtClean="0"/>
              <a:t> </a:t>
            </a:r>
            <a:r>
              <a:rPr lang="fr-BE" dirty="0" err="1" smtClean="0"/>
              <a:t>caso</a:t>
            </a:r>
            <a:r>
              <a:rPr lang="fr-BE" dirty="0" smtClean="0"/>
              <a:t> 2: Perguntas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294095" y="1793966"/>
            <a:ext cx="8526463" cy="4256496"/>
          </a:xfrm>
        </p:spPr>
        <p:txBody>
          <a:bodyPr/>
          <a:lstStyle/>
          <a:p>
            <a:pPr eaLnBrk="0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/>
              <a:t>Na UCCI:</a:t>
            </a:r>
          </a:p>
          <a:p>
            <a:pPr eaLnBrk="0">
              <a:spcBef>
                <a:spcPts val="0"/>
              </a:spcBef>
              <a:spcAft>
                <a:spcPts val="0"/>
              </a:spcAft>
            </a:pPr>
            <a:endParaRPr lang="en-US" sz="1600" dirty="0"/>
          </a:p>
          <a:p>
            <a:pPr eaLnBrk="0">
              <a:spcBef>
                <a:spcPts val="0"/>
              </a:spcBef>
              <a:spcAft>
                <a:spcPts val="0"/>
              </a:spcAft>
            </a:pPr>
            <a:r>
              <a:rPr lang="en-GB" sz="1600" i="1" dirty="0" smtClean="0"/>
              <a:t>Total </a:t>
            </a:r>
            <a:r>
              <a:rPr lang="en-GB" sz="1600" i="1" dirty="0"/>
              <a:t>número de FTE enfermeiros	</a:t>
            </a:r>
            <a:r>
              <a:rPr lang="en-GB" sz="1600" i="1" dirty="0" smtClean="0"/>
              <a:t>      </a:t>
            </a:r>
            <a:r>
              <a:rPr lang="en-GB" sz="1600" dirty="0" smtClean="0"/>
              <a:t>└─┴─┴─┘  </a:t>
            </a:r>
            <a:r>
              <a:rPr lang="en-GB" sz="1600" i="1" dirty="0"/>
              <a:t>FTE enfermeiros</a:t>
            </a:r>
            <a:endParaRPr lang="en-US" sz="1600" dirty="0"/>
          </a:p>
          <a:p>
            <a:pPr eaLnBrk="0">
              <a:spcBef>
                <a:spcPts val="0"/>
              </a:spcBef>
              <a:spcAft>
                <a:spcPts val="0"/>
              </a:spcAft>
            </a:pPr>
            <a:r>
              <a:rPr lang="en-GB" sz="1600" dirty="0"/>
              <a:t> </a:t>
            </a:r>
            <a:endParaRPr lang="en-US" sz="1050" dirty="0"/>
          </a:p>
          <a:p>
            <a:pPr eaLnBrk="0"/>
            <a:r>
              <a:rPr lang="en-GB" sz="1600" i="1" dirty="0"/>
              <a:t>Número total FTE de </a:t>
            </a:r>
            <a:r>
              <a:rPr lang="en-GB" sz="1600" i="1" dirty="0" err="1" smtClean="0"/>
              <a:t>assistentes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operacionais</a:t>
            </a:r>
            <a:r>
              <a:rPr lang="en-GB" sz="1600" i="1" dirty="0" smtClean="0"/>
              <a:t>    </a:t>
            </a:r>
            <a:r>
              <a:rPr lang="en-GB" sz="1600" dirty="0"/>
              <a:t>└─┴─┴─┘  </a:t>
            </a:r>
            <a:r>
              <a:rPr lang="en-GB" sz="1600" dirty="0" err="1" smtClean="0"/>
              <a:t>assistentes</a:t>
            </a:r>
            <a:r>
              <a:rPr lang="en-GB" sz="1600" dirty="0" smtClean="0"/>
              <a:t> </a:t>
            </a:r>
            <a:r>
              <a:rPr lang="en-GB" sz="1600" dirty="0" err="1" smtClean="0"/>
              <a:t>operacionais</a:t>
            </a:r>
            <a:r>
              <a:rPr lang="en-GB" sz="1600" i="1" dirty="0" smtClean="0"/>
              <a:t> </a:t>
            </a:r>
            <a:r>
              <a:rPr lang="en-GB" sz="1600" i="1" dirty="0"/>
              <a:t>FTE</a:t>
            </a:r>
            <a:endParaRPr lang="en-US" sz="1600" dirty="0"/>
          </a:p>
          <a:p>
            <a:pPr eaLnBrk="0"/>
            <a:endParaRPr lang="en-US" sz="1800" dirty="0"/>
          </a:p>
          <a:p>
            <a:pPr eaLnBrk="0"/>
            <a:r>
              <a:rPr lang="en-GB" sz="1800" i="1" dirty="0" smtClean="0"/>
              <a:t>	</a:t>
            </a:r>
          </a:p>
          <a:p>
            <a:pPr eaLnBrk="0"/>
            <a:r>
              <a:rPr lang="en-GB" sz="1800" i="1" dirty="0"/>
              <a:t>					</a:t>
            </a: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11</a:t>
            </a:r>
            <a:endParaRPr lang="en-US" dirty="0"/>
          </a:p>
        </p:txBody>
      </p:sp>
      <p:sp>
        <p:nvSpPr>
          <p:cNvPr id="7" name="Content Placeholder 17"/>
          <p:cNvSpPr txBox="1">
            <a:spLocks/>
          </p:cNvSpPr>
          <p:nvPr/>
        </p:nvSpPr>
        <p:spPr bwMode="auto">
          <a:xfrm>
            <a:off x="374081" y="4729752"/>
            <a:ext cx="8526463" cy="913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Wingdings" pitchFamily="2" charset="2"/>
              <a:defRPr sz="2400"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defRPr>
            </a:lvl1pPr>
            <a:lvl2pPr marL="180975" indent="-180975" algn="l" rtl="0" eaLnBrk="1" fontAlgn="base" hangingPunct="1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180975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355600" indent="-174625" algn="l" rtl="0" eaLnBrk="1" fontAlgn="base" hangingPunct="1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Tahoma" pitchFamily="34" charset="0"/>
              <a:buChar char="–"/>
              <a:defRPr sz="2000" baseline="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600" dirty="0" smtClean="0"/>
              <a:t>1. </a:t>
            </a:r>
            <a:r>
              <a:rPr lang="en-GB" sz="1600" dirty="0" err="1"/>
              <a:t>Existem</a:t>
            </a:r>
            <a:r>
              <a:rPr lang="pt-PT" sz="1600" dirty="0"/>
              <a:t> Profissionais com formação em prevenção e controlo de infeção, à disposição da equipa da UCCI? </a:t>
            </a:r>
            <a:r>
              <a:rPr lang="en-GB" sz="1800" dirty="0" smtClean="0"/>
              <a:t>				□  </a:t>
            </a:r>
            <a:r>
              <a:rPr lang="en-GB" sz="1800" i="1" dirty="0" smtClean="0"/>
              <a:t>sim   </a:t>
            </a:r>
            <a:r>
              <a:rPr lang="en-GB" sz="1800" dirty="0" smtClean="0"/>
              <a:t>		□  </a:t>
            </a:r>
            <a:r>
              <a:rPr lang="en-GB" sz="1800" i="1" dirty="0" smtClean="0"/>
              <a:t>Não</a:t>
            </a:r>
            <a:endParaRPr lang="en-US" sz="1800" i="1" dirty="0" smtClean="0"/>
          </a:p>
          <a:p>
            <a:r>
              <a:rPr lang="en-GB" sz="1800" dirty="0" smtClean="0"/>
              <a:t> </a:t>
            </a:r>
            <a:r>
              <a:rPr lang="en-GB" sz="1800" i="1" dirty="0" smtClean="0"/>
              <a:t>				</a:t>
            </a:r>
            <a:endParaRPr lang="fr-BE" dirty="0"/>
          </a:p>
        </p:txBody>
      </p:sp>
      <p:sp>
        <p:nvSpPr>
          <p:cNvPr id="8" name="Retângulo 7"/>
          <p:cNvSpPr/>
          <p:nvPr/>
        </p:nvSpPr>
        <p:spPr bwMode="auto">
          <a:xfrm>
            <a:off x="392273" y="929104"/>
            <a:ext cx="7699104" cy="52755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2424223" y="1020726"/>
            <a:ext cx="331735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A - INFORMAÇÃO </a:t>
            </a:r>
            <a:r>
              <a:rPr lang="pt-PT" sz="1600" b="1" dirty="0"/>
              <a:t>GERAL</a:t>
            </a:r>
            <a:endParaRPr lang="pt-PT" sz="1600" dirty="0"/>
          </a:p>
          <a:p>
            <a:endParaRPr lang="pt-PT" dirty="0"/>
          </a:p>
        </p:txBody>
      </p:sp>
      <p:sp>
        <p:nvSpPr>
          <p:cNvPr id="10" name="Retângulo 9"/>
          <p:cNvSpPr/>
          <p:nvPr/>
        </p:nvSpPr>
        <p:spPr bwMode="auto">
          <a:xfrm>
            <a:off x="427715" y="3877867"/>
            <a:ext cx="7699104" cy="52755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2459665" y="3969489"/>
            <a:ext cx="46535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D – PRÁTICAS DE CONTROLO DE INFEÇÃO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8350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en-GB" dirty="0" smtClean="0"/>
              <a:t>caso Indicador 2: </a:t>
            </a:r>
            <a:r>
              <a:rPr lang="en-GB" dirty="0" smtClean="0">
                <a:solidFill>
                  <a:srgbClr val="FF0000"/>
                </a:solidFill>
              </a:rPr>
              <a:t>respostas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294095" y="1793966"/>
            <a:ext cx="8526463" cy="4256496"/>
          </a:xfrm>
        </p:spPr>
        <p:txBody>
          <a:bodyPr/>
          <a:lstStyle/>
          <a:p>
            <a:pPr eaLnBrk="0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/>
              <a:t>Na UCCI:</a:t>
            </a:r>
          </a:p>
          <a:p>
            <a:pPr eaLnBrk="0">
              <a:spcBef>
                <a:spcPts val="0"/>
              </a:spcBef>
              <a:spcAft>
                <a:spcPts val="0"/>
              </a:spcAft>
            </a:pPr>
            <a:endParaRPr lang="en-US" sz="1600" dirty="0"/>
          </a:p>
          <a:p>
            <a:pPr eaLnBrk="0">
              <a:spcBef>
                <a:spcPts val="0"/>
              </a:spcBef>
              <a:spcAft>
                <a:spcPts val="0"/>
              </a:spcAft>
            </a:pPr>
            <a:r>
              <a:rPr lang="en-GB" sz="1600" i="1" dirty="0" smtClean="0"/>
              <a:t>Total </a:t>
            </a:r>
            <a:r>
              <a:rPr lang="en-GB" sz="1600" i="1" dirty="0"/>
              <a:t>número de FTE enfermeiros	</a:t>
            </a:r>
            <a:r>
              <a:rPr lang="en-GB" sz="1600" i="1" dirty="0" smtClean="0"/>
              <a:t>      </a:t>
            </a:r>
            <a:r>
              <a:rPr lang="en-GB" sz="1600" dirty="0" smtClean="0"/>
              <a:t>└─┴─┴─┘  </a:t>
            </a:r>
            <a:r>
              <a:rPr lang="en-GB" sz="1600" i="1" dirty="0"/>
              <a:t>FTE enfermeiros</a:t>
            </a:r>
            <a:endParaRPr lang="en-US" sz="1600" dirty="0"/>
          </a:p>
          <a:p>
            <a:pPr eaLnBrk="0">
              <a:spcBef>
                <a:spcPts val="0"/>
              </a:spcBef>
              <a:spcAft>
                <a:spcPts val="0"/>
              </a:spcAft>
            </a:pPr>
            <a:r>
              <a:rPr lang="en-GB" sz="1600" dirty="0"/>
              <a:t> </a:t>
            </a:r>
            <a:endParaRPr lang="en-US" sz="1050" dirty="0"/>
          </a:p>
          <a:p>
            <a:pPr eaLnBrk="0"/>
            <a:r>
              <a:rPr lang="en-GB" sz="1600" i="1" dirty="0"/>
              <a:t>Número total de auxiliares de enfermagem FTE	</a:t>
            </a:r>
            <a:r>
              <a:rPr lang="en-GB" sz="1600" i="1" dirty="0" smtClean="0"/>
              <a:t>      </a:t>
            </a:r>
            <a:r>
              <a:rPr lang="en-GB" sz="1600" dirty="0"/>
              <a:t>└─┴─┴─┘  </a:t>
            </a:r>
            <a:r>
              <a:rPr lang="en-GB" sz="1600" i="1" dirty="0"/>
              <a:t>auxiliares de enfermagem FTE</a:t>
            </a:r>
            <a:endParaRPr lang="en-US" sz="1600" dirty="0"/>
          </a:p>
          <a:p>
            <a:pPr eaLnBrk="0"/>
            <a:endParaRPr lang="en-US" sz="1800" dirty="0"/>
          </a:p>
          <a:p>
            <a:pPr eaLnBrk="0"/>
            <a:r>
              <a:rPr lang="en-GB" sz="1800" i="1" dirty="0" smtClean="0"/>
              <a:t>	</a:t>
            </a:r>
          </a:p>
          <a:p>
            <a:pPr eaLnBrk="0"/>
            <a:r>
              <a:rPr lang="en-GB" sz="1800" i="1" dirty="0"/>
              <a:t>					</a:t>
            </a: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13</a:t>
            </a:r>
            <a:endParaRPr lang="en-US" dirty="0"/>
          </a:p>
        </p:txBody>
      </p:sp>
      <p:sp>
        <p:nvSpPr>
          <p:cNvPr id="7" name="Content Placeholder 17"/>
          <p:cNvSpPr txBox="1">
            <a:spLocks/>
          </p:cNvSpPr>
          <p:nvPr/>
        </p:nvSpPr>
        <p:spPr bwMode="auto">
          <a:xfrm>
            <a:off x="374081" y="4729752"/>
            <a:ext cx="8526463" cy="913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Wingdings" pitchFamily="2" charset="2"/>
              <a:defRPr sz="2400"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defRPr>
            </a:lvl1pPr>
            <a:lvl2pPr marL="180975" indent="-180975" algn="l" rtl="0" eaLnBrk="1" fontAlgn="base" hangingPunct="1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180975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355600" indent="-174625" algn="l" rtl="0" eaLnBrk="1" fontAlgn="base" hangingPunct="1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Tahoma" pitchFamily="34" charset="0"/>
              <a:buChar char="–"/>
              <a:defRPr sz="2000" baseline="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600" dirty="0" smtClean="0"/>
              <a:t>1. </a:t>
            </a:r>
            <a:r>
              <a:rPr lang="en-GB" sz="1600" dirty="0"/>
              <a:t>. </a:t>
            </a:r>
            <a:r>
              <a:rPr lang="en-GB" sz="1600" dirty="0" err="1"/>
              <a:t>Existem</a:t>
            </a:r>
            <a:r>
              <a:rPr lang="pt-PT" sz="1600" dirty="0"/>
              <a:t> Profissionais com formação em prevenção e controlo de infeção, à disposição da equipa da UCCI? </a:t>
            </a:r>
            <a:r>
              <a:rPr lang="en-GB" sz="1800" dirty="0"/>
              <a:t>	</a:t>
            </a:r>
            <a:r>
              <a:rPr lang="en-GB" sz="1600" dirty="0" smtClean="0"/>
              <a:t>     □  </a:t>
            </a:r>
            <a:r>
              <a:rPr lang="en-GB" sz="1600" i="1" dirty="0" smtClean="0"/>
              <a:t>sim   </a:t>
            </a:r>
            <a:r>
              <a:rPr lang="en-GB" sz="1600" dirty="0" smtClean="0"/>
              <a:t>		□  </a:t>
            </a:r>
            <a:r>
              <a:rPr lang="en-GB" sz="1600" i="1" dirty="0" smtClean="0"/>
              <a:t>Não</a:t>
            </a:r>
            <a:endParaRPr lang="en-US" sz="1600" i="1" dirty="0" smtClean="0"/>
          </a:p>
          <a:p>
            <a:r>
              <a:rPr lang="en-GB" sz="1800" dirty="0" smtClean="0"/>
              <a:t> </a:t>
            </a:r>
            <a:r>
              <a:rPr lang="en-GB" sz="1800" i="1" dirty="0" smtClean="0"/>
              <a:t>				</a:t>
            </a:r>
            <a:endParaRPr lang="fr-BE" dirty="0"/>
          </a:p>
        </p:txBody>
      </p:sp>
      <p:sp>
        <p:nvSpPr>
          <p:cNvPr id="8" name="TextBox 7"/>
          <p:cNvSpPr txBox="1"/>
          <p:nvPr/>
        </p:nvSpPr>
        <p:spPr>
          <a:xfrm>
            <a:off x="4701465" y="2246412"/>
            <a:ext cx="63137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smtClean="0">
                <a:solidFill>
                  <a:srgbClr val="FF0000"/>
                </a:solidFill>
              </a:rPr>
              <a:t>20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33006" y="2799925"/>
            <a:ext cx="4241077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800" dirty="0" smtClean="0">
                <a:solidFill>
                  <a:srgbClr val="FF0000"/>
                </a:solidFill>
              </a:rPr>
              <a:t>(17x 1 FTE) + (4x 0,75 FTE) 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1" y="2942377"/>
            <a:ext cx="1097277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smtClean="0">
                <a:solidFill>
                  <a:srgbClr val="FF0000"/>
                </a:solidFill>
              </a:rPr>
              <a:t>4,75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33005" y="3584661"/>
            <a:ext cx="4241077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800" dirty="0" smtClean="0">
                <a:solidFill>
                  <a:srgbClr val="FF0000"/>
                </a:solidFill>
              </a:rPr>
              <a:t>(5x 0,5 FTE) + (3x 0,75 FTE)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98391" y="5004193"/>
            <a:ext cx="287383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solidFill>
                  <a:srgbClr val="FF0000"/>
                </a:solidFill>
              </a:rPr>
              <a:t>X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3" name="Retângulo 12"/>
          <p:cNvSpPr/>
          <p:nvPr/>
        </p:nvSpPr>
        <p:spPr bwMode="auto">
          <a:xfrm>
            <a:off x="392273" y="929104"/>
            <a:ext cx="7699104" cy="52755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2424223" y="1020726"/>
            <a:ext cx="331735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A - INFORMAÇÃO </a:t>
            </a:r>
            <a:r>
              <a:rPr lang="pt-PT" sz="1600" b="1" dirty="0"/>
              <a:t>GERAL</a:t>
            </a:r>
            <a:endParaRPr lang="pt-PT" sz="1600" dirty="0"/>
          </a:p>
          <a:p>
            <a:endParaRPr lang="pt-PT" dirty="0"/>
          </a:p>
        </p:txBody>
      </p:sp>
      <p:sp>
        <p:nvSpPr>
          <p:cNvPr id="16" name="Retângulo 15"/>
          <p:cNvSpPr/>
          <p:nvPr/>
        </p:nvSpPr>
        <p:spPr bwMode="auto">
          <a:xfrm>
            <a:off x="459613" y="4122416"/>
            <a:ext cx="7699104" cy="52755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2491563" y="4214038"/>
            <a:ext cx="46535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D – PRÁTICAS DE CONTROLO DE INFEÇÃO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7082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caso</a:t>
            </a:r>
            <a:r>
              <a:rPr lang="fr-BE" dirty="0" smtClean="0"/>
              <a:t> 2: Perguntas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617537" y="1652591"/>
            <a:ext cx="8526463" cy="4256496"/>
          </a:xfrm>
        </p:spPr>
        <p:txBody>
          <a:bodyPr/>
          <a:lstStyle/>
          <a:p>
            <a:r>
              <a:rPr lang="en-GB" sz="1600" dirty="0" smtClean="0"/>
              <a:t>2</a:t>
            </a:r>
            <a:r>
              <a:rPr lang="en-GB" sz="1600" dirty="0"/>
              <a:t>. </a:t>
            </a:r>
            <a:r>
              <a:rPr lang="pt-PT" sz="1600" dirty="0"/>
              <a:t>Se Sim, quem é o profissional com formação em prevenção e controlo de </a:t>
            </a:r>
            <a:r>
              <a:rPr lang="pt-PT" sz="1600" dirty="0" smtClean="0"/>
              <a:t>infeção:</a:t>
            </a:r>
          </a:p>
          <a:p>
            <a:r>
              <a:rPr lang="pt-PT" sz="1600" dirty="0" smtClean="0"/>
              <a:t> </a:t>
            </a:r>
            <a:r>
              <a:rPr lang="en-GB" sz="1600" dirty="0" smtClean="0"/>
              <a:t>□ 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enfermeiro</a:t>
            </a:r>
            <a:r>
              <a:rPr lang="en-GB" sz="1600" i="1" dirty="0" smtClean="0"/>
              <a:t>   </a:t>
            </a:r>
            <a:r>
              <a:rPr lang="en-GB" sz="1600" i="1" dirty="0"/>
              <a:t>	</a:t>
            </a:r>
            <a:r>
              <a:rPr lang="en-GB" sz="1600" dirty="0"/>
              <a:t>□</a:t>
            </a:r>
            <a:r>
              <a:rPr lang="en-GB" sz="1600" i="1" dirty="0"/>
              <a:t> </a:t>
            </a:r>
            <a:r>
              <a:rPr lang="en-GB" sz="1600" i="1" dirty="0" err="1" smtClean="0"/>
              <a:t>médico</a:t>
            </a:r>
            <a:r>
              <a:rPr lang="en-GB" sz="1600" i="1" dirty="0" smtClean="0"/>
              <a:t>   </a:t>
            </a:r>
            <a:r>
              <a:rPr lang="en-GB" sz="1600" i="1" dirty="0"/>
              <a:t>	</a:t>
            </a:r>
            <a:r>
              <a:rPr lang="en-GB" sz="1600" dirty="0"/>
              <a:t>□ </a:t>
            </a:r>
            <a:r>
              <a:rPr lang="en-GB" sz="1600" i="1" dirty="0"/>
              <a:t> </a:t>
            </a:r>
            <a:r>
              <a:rPr lang="en-GB" sz="1600" i="1" dirty="0" smtClean="0"/>
              <a:t>ambos (</a:t>
            </a:r>
            <a:r>
              <a:rPr lang="en-GB" sz="1600" i="1" dirty="0" err="1" smtClean="0"/>
              <a:t>médico</a:t>
            </a:r>
            <a:r>
              <a:rPr lang="en-GB" sz="1600" i="1" dirty="0" smtClean="0"/>
              <a:t> e </a:t>
            </a:r>
            <a:r>
              <a:rPr lang="en-GB" sz="1600" i="1" dirty="0" err="1" smtClean="0"/>
              <a:t>enfermeiro</a:t>
            </a:r>
            <a:r>
              <a:rPr lang="en-GB" sz="1600" i="1" dirty="0" smtClean="0"/>
              <a:t>)</a:t>
            </a:r>
            <a:endParaRPr lang="en-US" sz="1600" i="1" dirty="0"/>
          </a:p>
          <a:p>
            <a:r>
              <a:rPr lang="pt-PT" sz="1600" dirty="0"/>
              <a:t>Este(s) profissional (s): </a:t>
            </a:r>
            <a:endParaRPr lang="pt-PT" sz="1600" dirty="0" smtClean="0"/>
          </a:p>
          <a:p>
            <a:r>
              <a:rPr lang="en-GB" sz="1600" dirty="0" smtClean="0"/>
              <a:t>□ </a:t>
            </a:r>
            <a:r>
              <a:rPr lang="en-GB" sz="1600" i="1" dirty="0" err="1" smtClean="0"/>
              <a:t>Trabalham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na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unidade</a:t>
            </a:r>
            <a:r>
              <a:rPr lang="en-GB" sz="1600" i="1" dirty="0" smtClean="0"/>
              <a:t> (</a:t>
            </a:r>
            <a:r>
              <a:rPr lang="en-GB" sz="1600" i="1" dirty="0" err="1" smtClean="0"/>
              <a:t>interno</a:t>
            </a:r>
            <a:r>
              <a:rPr lang="en-GB" sz="1600" i="1" dirty="0" smtClean="0"/>
              <a:t>)</a:t>
            </a:r>
            <a:endParaRPr lang="en-US" sz="1600" dirty="0" smtClean="0"/>
          </a:p>
          <a:p>
            <a:r>
              <a:rPr lang="en-GB" sz="1600" dirty="0" smtClean="0"/>
              <a:t>□ </a:t>
            </a:r>
            <a:r>
              <a:rPr lang="en-GB" sz="1600" i="1" dirty="0" err="1"/>
              <a:t>Não</a:t>
            </a:r>
            <a:r>
              <a:rPr lang="en-GB" sz="1600" i="1" dirty="0"/>
              <a:t> </a:t>
            </a:r>
            <a:r>
              <a:rPr lang="en-GB" sz="1600" i="1" dirty="0" err="1" smtClean="0"/>
              <a:t>trabalham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na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unidade</a:t>
            </a:r>
            <a:r>
              <a:rPr lang="en-GB" sz="1600" i="1" dirty="0" smtClean="0"/>
              <a:t> </a:t>
            </a:r>
            <a:r>
              <a:rPr lang="en-GB" sz="1600" i="1" dirty="0"/>
              <a:t>(</a:t>
            </a:r>
            <a:r>
              <a:rPr lang="en-GB" sz="1600" i="1" dirty="0" err="1" smtClean="0"/>
              <a:t>externo</a:t>
            </a:r>
            <a:r>
              <a:rPr lang="en-GB" sz="1600" i="1" dirty="0" smtClean="0"/>
              <a:t>)</a:t>
            </a:r>
            <a:endParaRPr lang="en-US" sz="1600" dirty="0"/>
          </a:p>
          <a:p>
            <a:r>
              <a:rPr lang="en-GB" sz="1600" dirty="0"/>
              <a:t>□ </a:t>
            </a:r>
            <a:r>
              <a:rPr lang="pt-PT" sz="1600" dirty="0"/>
              <a:t>As duas situações (interno e externo</a:t>
            </a:r>
            <a:r>
              <a:rPr lang="pt-PT" sz="1600" dirty="0" smtClean="0"/>
              <a:t>)</a:t>
            </a:r>
            <a:endParaRPr lang="en-US" sz="1400" dirty="0"/>
          </a:p>
          <a:p>
            <a:r>
              <a:rPr lang="en-GB" sz="1600" dirty="0"/>
              <a:t>6. </a:t>
            </a:r>
            <a:r>
              <a:rPr lang="pt-PT" sz="1600" dirty="0"/>
              <a:t>A </a:t>
            </a:r>
            <a:r>
              <a:rPr lang="pt-PT" sz="1600" dirty="0" smtClean="0"/>
              <a:t>UCCI </a:t>
            </a:r>
            <a:r>
              <a:rPr lang="pt-PT" sz="1600" dirty="0"/>
              <a:t>pode solicitar ajuda/consultoria de peritos externos em controlo de </a:t>
            </a:r>
            <a:r>
              <a:rPr lang="pt-PT" sz="1600" dirty="0" smtClean="0"/>
              <a:t>infeção, </a:t>
            </a:r>
            <a:r>
              <a:rPr lang="pt-PT" sz="1600" dirty="0"/>
              <a:t>numa base </a:t>
            </a:r>
            <a:r>
              <a:rPr lang="pt-PT" sz="1600" dirty="0" smtClean="0"/>
              <a:t>regular</a:t>
            </a:r>
            <a:r>
              <a:rPr lang="en-GB" sz="1600" dirty="0" smtClean="0"/>
              <a:t>?</a:t>
            </a:r>
            <a:endParaRPr lang="en-US" sz="1600" dirty="0"/>
          </a:p>
          <a:p>
            <a:r>
              <a:rPr lang="en-GB" sz="1600" dirty="0"/>
              <a:t>	□  </a:t>
            </a:r>
            <a:r>
              <a:rPr lang="en-GB" sz="1600" i="1" dirty="0"/>
              <a:t>sim</a:t>
            </a:r>
            <a:r>
              <a:rPr lang="en-GB" sz="1600" dirty="0"/>
              <a:t>  	 □  </a:t>
            </a:r>
            <a:r>
              <a:rPr lang="en-GB" sz="1600" dirty="0" err="1" smtClean="0"/>
              <a:t>n</a:t>
            </a:r>
            <a:r>
              <a:rPr lang="en-GB" sz="1600" i="1" dirty="0" err="1" smtClean="0"/>
              <a:t>ão</a:t>
            </a:r>
            <a:endParaRPr lang="en-US" sz="1600" dirty="0"/>
          </a:p>
          <a:p>
            <a:pPr eaLnBrk="0"/>
            <a:endParaRPr lang="en-US" sz="1800" dirty="0"/>
          </a:p>
          <a:p>
            <a:pPr eaLnBrk="0"/>
            <a:r>
              <a:rPr lang="en-GB" sz="1800" i="1" dirty="0" smtClean="0"/>
              <a:t>	</a:t>
            </a:r>
          </a:p>
          <a:p>
            <a:pPr eaLnBrk="0"/>
            <a:r>
              <a:rPr lang="en-GB" sz="1800" i="1" dirty="0"/>
              <a:t>					</a:t>
            </a: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12</a:t>
            </a:r>
            <a:endParaRPr lang="en-US" dirty="0"/>
          </a:p>
        </p:txBody>
      </p:sp>
      <p:sp>
        <p:nvSpPr>
          <p:cNvPr id="6" name="Retângulo 5"/>
          <p:cNvSpPr/>
          <p:nvPr/>
        </p:nvSpPr>
        <p:spPr bwMode="auto">
          <a:xfrm>
            <a:off x="544673" y="911383"/>
            <a:ext cx="7699104" cy="52755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576623" y="1003005"/>
            <a:ext cx="46535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D – PRÁTICAS DE CONTROLO DE INFEÇÃO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2673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en-GB" dirty="0" smtClean="0"/>
              <a:t>caso Indicador 2: </a:t>
            </a:r>
            <a:r>
              <a:rPr lang="en-GB" dirty="0" smtClean="0">
                <a:solidFill>
                  <a:srgbClr val="FF0000"/>
                </a:solidFill>
              </a:rPr>
              <a:t>respostas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294095" y="1698172"/>
            <a:ext cx="8526463" cy="4256496"/>
          </a:xfrm>
        </p:spPr>
        <p:txBody>
          <a:bodyPr/>
          <a:lstStyle/>
          <a:p>
            <a:r>
              <a:rPr lang="en-GB" sz="1600" dirty="0" smtClean="0"/>
              <a:t>2</a:t>
            </a:r>
            <a:r>
              <a:rPr lang="en-GB" sz="1600" dirty="0"/>
              <a:t>. Se uma pessoa com formação em controle de infecção / prevenção está disponível, é esta pessoa:</a:t>
            </a:r>
            <a:endParaRPr lang="en-US" sz="1600" dirty="0"/>
          </a:p>
          <a:p>
            <a:r>
              <a:rPr lang="en-GB" sz="1600" dirty="0"/>
              <a:t>□ </a:t>
            </a:r>
            <a:r>
              <a:rPr lang="en-GB" sz="1600" i="1" dirty="0"/>
              <a:t> </a:t>
            </a:r>
            <a:r>
              <a:rPr lang="en-GB" sz="1600" i="1" dirty="0" err="1" smtClean="0"/>
              <a:t>enfermeiro</a:t>
            </a:r>
            <a:r>
              <a:rPr lang="en-GB" sz="1600" i="1" dirty="0" smtClean="0"/>
              <a:t>   </a:t>
            </a:r>
            <a:r>
              <a:rPr lang="en-GB" sz="1600" i="1" dirty="0"/>
              <a:t>	</a:t>
            </a:r>
            <a:r>
              <a:rPr lang="en-GB" sz="1600" dirty="0"/>
              <a:t>□</a:t>
            </a:r>
            <a:r>
              <a:rPr lang="en-GB" sz="1600" i="1" dirty="0"/>
              <a:t>  </a:t>
            </a:r>
            <a:r>
              <a:rPr lang="en-GB" sz="1600" i="1" dirty="0" err="1" smtClean="0"/>
              <a:t>médico</a:t>
            </a:r>
            <a:r>
              <a:rPr lang="en-GB" sz="1600" i="1" dirty="0" smtClean="0"/>
              <a:t>   </a:t>
            </a:r>
            <a:r>
              <a:rPr lang="en-GB" sz="1600" i="1" dirty="0"/>
              <a:t>	</a:t>
            </a:r>
            <a:r>
              <a:rPr lang="en-GB" sz="1600" dirty="0"/>
              <a:t>□ </a:t>
            </a:r>
            <a:r>
              <a:rPr lang="en-GB" sz="1600" i="1" dirty="0"/>
              <a:t> </a:t>
            </a:r>
            <a:r>
              <a:rPr lang="en-GB" sz="1600" i="1" dirty="0" smtClean="0"/>
              <a:t>ambos </a:t>
            </a:r>
            <a:endParaRPr lang="en-US" sz="1600" i="1" dirty="0"/>
          </a:p>
          <a:p>
            <a:r>
              <a:rPr lang="pt-PT" sz="1600" dirty="0"/>
              <a:t>Este(s) profissional (s): </a:t>
            </a:r>
          </a:p>
          <a:p>
            <a:r>
              <a:rPr lang="en-GB" sz="1600" dirty="0" smtClean="0"/>
              <a:t>□ </a:t>
            </a:r>
            <a:r>
              <a:rPr lang="en-GB" sz="1600" i="1" dirty="0" smtClean="0"/>
              <a:t> </a:t>
            </a:r>
            <a:r>
              <a:rPr lang="en-GB" sz="1600" i="1" dirty="0" err="1"/>
              <a:t>Trabalham</a:t>
            </a:r>
            <a:r>
              <a:rPr lang="en-GB" sz="1600" i="1" dirty="0"/>
              <a:t> </a:t>
            </a:r>
            <a:r>
              <a:rPr lang="en-GB" sz="1600" i="1" dirty="0" err="1"/>
              <a:t>na</a:t>
            </a:r>
            <a:r>
              <a:rPr lang="en-GB" sz="1600" i="1" dirty="0"/>
              <a:t> </a:t>
            </a:r>
            <a:r>
              <a:rPr lang="en-GB" sz="1600" i="1" dirty="0" err="1"/>
              <a:t>unidade</a:t>
            </a:r>
            <a:r>
              <a:rPr lang="en-GB" sz="1600" i="1" dirty="0"/>
              <a:t> (</a:t>
            </a:r>
            <a:r>
              <a:rPr lang="en-GB" sz="1600" i="1" dirty="0" err="1"/>
              <a:t>interno</a:t>
            </a:r>
            <a:r>
              <a:rPr lang="en-GB" sz="1600" i="1" dirty="0"/>
              <a:t>) </a:t>
            </a:r>
            <a:endParaRPr lang="en-GB" sz="1600" i="1" dirty="0" smtClean="0"/>
          </a:p>
          <a:p>
            <a:r>
              <a:rPr lang="en-GB" sz="1600" dirty="0" smtClean="0"/>
              <a:t>□ </a:t>
            </a:r>
            <a:r>
              <a:rPr lang="en-GB" sz="1600" i="1" dirty="0" err="1"/>
              <a:t>Não</a:t>
            </a:r>
            <a:r>
              <a:rPr lang="en-GB" sz="1600" i="1" dirty="0"/>
              <a:t> </a:t>
            </a:r>
            <a:r>
              <a:rPr lang="en-GB" sz="1600" i="1" dirty="0" err="1" smtClean="0"/>
              <a:t>trabalham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na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unidade</a:t>
            </a:r>
            <a:r>
              <a:rPr lang="en-GB" sz="1600" i="1" dirty="0" smtClean="0"/>
              <a:t> </a:t>
            </a:r>
            <a:r>
              <a:rPr lang="en-GB" sz="1600" i="1" dirty="0"/>
              <a:t>(</a:t>
            </a:r>
            <a:r>
              <a:rPr lang="en-GB" sz="1600" i="1" dirty="0" err="1" smtClean="0"/>
              <a:t>externo</a:t>
            </a:r>
            <a:r>
              <a:rPr lang="en-GB" sz="1600" i="1" dirty="0" smtClean="0"/>
              <a:t>)</a:t>
            </a:r>
            <a:endParaRPr lang="en-US" sz="1600" dirty="0"/>
          </a:p>
          <a:p>
            <a:r>
              <a:rPr lang="en-GB" sz="1600" dirty="0"/>
              <a:t>□ </a:t>
            </a:r>
            <a:r>
              <a:rPr lang="pt-PT" sz="1600" dirty="0"/>
              <a:t>As duas situações (interno e externo</a:t>
            </a:r>
            <a:r>
              <a:rPr lang="pt-PT" sz="1600" dirty="0" smtClean="0"/>
              <a:t>)</a:t>
            </a:r>
          </a:p>
          <a:p>
            <a:endParaRPr lang="en-US" sz="1400" dirty="0"/>
          </a:p>
          <a:p>
            <a:r>
              <a:rPr lang="en-GB" sz="1600" dirty="0" smtClean="0"/>
              <a:t>6</a:t>
            </a:r>
            <a:r>
              <a:rPr lang="en-GB" sz="1600" dirty="0"/>
              <a:t>. </a:t>
            </a:r>
            <a:r>
              <a:rPr lang="pt-PT" sz="1600" dirty="0"/>
              <a:t>A UCCI pode solicitar ajuda/consultoria de peritos externos em controlo de infeção, numa base </a:t>
            </a:r>
            <a:r>
              <a:rPr lang="pt-PT" sz="1600" dirty="0" smtClean="0"/>
              <a:t>regular?</a:t>
            </a:r>
            <a:r>
              <a:rPr lang="en-GB" sz="1600" dirty="0"/>
              <a:t>	□  </a:t>
            </a:r>
            <a:r>
              <a:rPr lang="en-GB" sz="1600" i="1" dirty="0"/>
              <a:t>sim</a:t>
            </a:r>
            <a:r>
              <a:rPr lang="en-GB" sz="1600" dirty="0"/>
              <a:t>  	 □  </a:t>
            </a:r>
            <a:r>
              <a:rPr lang="en-GB" sz="1600" i="1" dirty="0"/>
              <a:t>Não</a:t>
            </a:r>
            <a:endParaRPr lang="en-US" sz="1600" dirty="0"/>
          </a:p>
          <a:p>
            <a:pPr eaLnBrk="0"/>
            <a:endParaRPr lang="en-US" sz="1800" dirty="0"/>
          </a:p>
          <a:p>
            <a:pPr eaLnBrk="0"/>
            <a:r>
              <a:rPr lang="en-GB" sz="1800" i="1" dirty="0" smtClean="0"/>
              <a:t>	</a:t>
            </a:r>
          </a:p>
          <a:p>
            <a:pPr eaLnBrk="0"/>
            <a:r>
              <a:rPr lang="en-GB" sz="1800" i="1" dirty="0"/>
              <a:t>					</a:t>
            </a: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14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8612" y="2475642"/>
            <a:ext cx="287383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solidFill>
                  <a:srgbClr val="FF0000"/>
                </a:solidFill>
              </a:rPr>
              <a:t>X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6714" y="3337365"/>
            <a:ext cx="287383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solidFill>
                  <a:srgbClr val="FF0000"/>
                </a:solidFill>
              </a:rPr>
              <a:t>X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2014918" y="5454969"/>
            <a:ext cx="345511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solidFill>
                  <a:srgbClr val="FF0000"/>
                </a:solidFill>
              </a:rPr>
              <a:t>X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9" name="Retângulo 8"/>
          <p:cNvSpPr/>
          <p:nvPr/>
        </p:nvSpPr>
        <p:spPr bwMode="auto">
          <a:xfrm>
            <a:off x="650998" y="953914"/>
            <a:ext cx="7699104" cy="52755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2374604" y="1066801"/>
            <a:ext cx="46535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D – PRÁTICAS DE CONTROLO DE INFEÇÃO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603423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en-GB" dirty="0" err="1" smtClean="0"/>
              <a:t>caso</a:t>
            </a:r>
            <a:r>
              <a:rPr lang="en-GB" dirty="0" smtClean="0"/>
              <a:t> 3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232006" y="869684"/>
            <a:ext cx="8526463" cy="5162550"/>
          </a:xfrm>
        </p:spPr>
        <p:txBody>
          <a:bodyPr/>
          <a:lstStyle/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dirty="0" smtClean="0"/>
              <a:t>A UCCI </a:t>
            </a:r>
            <a:r>
              <a:rPr lang="en-GB" dirty="0" err="1" smtClean="0"/>
              <a:t>empregou</a:t>
            </a:r>
            <a:r>
              <a:rPr lang="en-GB" dirty="0" smtClean="0"/>
              <a:t> </a:t>
            </a:r>
            <a:r>
              <a:rPr lang="en-GB" dirty="0" err="1" smtClean="0"/>
              <a:t>nos</a:t>
            </a:r>
            <a:r>
              <a:rPr lang="en-GB" dirty="0" smtClean="0"/>
              <a:t> 6 meses anteriores ao PPS </a:t>
            </a:r>
            <a:r>
              <a:rPr lang="en-GB" dirty="0" err="1" smtClean="0"/>
              <a:t>uma</a:t>
            </a:r>
            <a:r>
              <a:rPr lang="en-GB" dirty="0" smtClean="0"/>
              <a:t> </a:t>
            </a:r>
            <a:r>
              <a:rPr lang="en-GB" dirty="0" err="1" smtClean="0"/>
              <a:t>enfermeira</a:t>
            </a:r>
            <a:r>
              <a:rPr lang="en-GB" dirty="0" smtClean="0"/>
              <a:t> para </a:t>
            </a:r>
            <a:r>
              <a:rPr lang="en-GB" dirty="0" err="1" smtClean="0"/>
              <a:t>tarefas</a:t>
            </a:r>
            <a:r>
              <a:rPr lang="en-GB" dirty="0" smtClean="0"/>
              <a:t> de </a:t>
            </a:r>
            <a:r>
              <a:rPr lang="en-GB" dirty="0" err="1" smtClean="0"/>
              <a:t>prevenção</a:t>
            </a:r>
            <a:r>
              <a:rPr lang="en-GB" dirty="0" smtClean="0"/>
              <a:t> e </a:t>
            </a:r>
            <a:r>
              <a:rPr lang="en-GB" dirty="0" err="1" smtClean="0"/>
              <a:t>controlo</a:t>
            </a:r>
            <a:r>
              <a:rPr lang="en-GB" dirty="0" smtClean="0"/>
              <a:t> de </a:t>
            </a:r>
            <a:r>
              <a:rPr lang="en-GB" dirty="0" err="1" smtClean="0"/>
              <a:t>infeção</a:t>
            </a:r>
            <a:r>
              <a:rPr lang="en-GB" dirty="0" smtClean="0"/>
              <a:t> em tempo integral, como um primeiro passo na </a:t>
            </a:r>
            <a:r>
              <a:rPr lang="en-GB" dirty="0" err="1" smtClean="0"/>
              <a:t>gestão</a:t>
            </a:r>
            <a:r>
              <a:rPr lang="en-GB" dirty="0" smtClean="0"/>
              <a:t> de prevenção de </a:t>
            </a:r>
            <a:r>
              <a:rPr lang="en-GB" dirty="0" err="1" smtClean="0"/>
              <a:t>infeções</a:t>
            </a:r>
            <a:r>
              <a:rPr lang="en-GB" dirty="0" smtClean="0"/>
              <a:t> na unidade.</a:t>
            </a:r>
          </a:p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dirty="0" smtClean="0"/>
              <a:t>Esta </a:t>
            </a:r>
            <a:r>
              <a:rPr lang="en-GB" dirty="0" err="1" smtClean="0"/>
              <a:t>enfermeira</a:t>
            </a:r>
            <a:r>
              <a:rPr lang="en-GB" dirty="0" smtClean="0"/>
              <a:t> de CI, </a:t>
            </a:r>
            <a:r>
              <a:rPr lang="en-GB" dirty="0" err="1" smtClean="0"/>
              <a:t>reúne</a:t>
            </a:r>
            <a:r>
              <a:rPr lang="en-GB" dirty="0" smtClean="0"/>
              <a:t> </a:t>
            </a:r>
            <a:r>
              <a:rPr lang="en-GB" dirty="0" err="1" smtClean="0"/>
              <a:t>mensalmente</a:t>
            </a:r>
            <a:r>
              <a:rPr lang="en-GB" dirty="0" smtClean="0"/>
              <a:t> com o </a:t>
            </a:r>
            <a:r>
              <a:rPr lang="en-GB" dirty="0" err="1" smtClean="0"/>
              <a:t>diretor</a:t>
            </a:r>
            <a:r>
              <a:rPr lang="en-GB" dirty="0" smtClean="0"/>
              <a:t> e </a:t>
            </a:r>
            <a:r>
              <a:rPr lang="en-GB" dirty="0" err="1" smtClean="0"/>
              <a:t>coordenador</a:t>
            </a:r>
            <a:r>
              <a:rPr lang="en-GB" dirty="0" smtClean="0"/>
              <a:t> </a:t>
            </a:r>
            <a:r>
              <a:rPr lang="en-GB" dirty="0" err="1" smtClean="0"/>
              <a:t>médico</a:t>
            </a:r>
            <a:r>
              <a:rPr lang="en-GB" dirty="0" smtClean="0"/>
              <a:t> da </a:t>
            </a:r>
            <a:r>
              <a:rPr lang="en-GB" dirty="0" err="1" smtClean="0"/>
              <a:t>unidade</a:t>
            </a:r>
            <a:r>
              <a:rPr lang="en-GB" dirty="0" smtClean="0"/>
              <a:t> para rever as </a:t>
            </a:r>
            <a:r>
              <a:rPr lang="en-GB" dirty="0" err="1" smtClean="0"/>
              <a:t>políticas</a:t>
            </a:r>
            <a:r>
              <a:rPr lang="en-GB" dirty="0" smtClean="0"/>
              <a:t> de CI </a:t>
            </a:r>
            <a:r>
              <a:rPr lang="en-GB" dirty="0" err="1" smtClean="0"/>
              <a:t>desenvolvidas</a:t>
            </a:r>
            <a:r>
              <a:rPr lang="en-GB" dirty="0" smtClean="0"/>
              <a:t> recentemente e discutir casos de </a:t>
            </a:r>
            <a:r>
              <a:rPr lang="en-GB" dirty="0" err="1" smtClean="0"/>
              <a:t>residentes</a:t>
            </a:r>
            <a:r>
              <a:rPr lang="en-GB" dirty="0" smtClean="0"/>
              <a:t> </a:t>
            </a:r>
            <a:r>
              <a:rPr lang="en-GB" dirty="0" err="1" smtClean="0"/>
              <a:t>infetados</a:t>
            </a:r>
            <a:r>
              <a:rPr lang="en-GB" dirty="0" smtClean="0"/>
              <a:t>/</a:t>
            </a:r>
            <a:r>
              <a:rPr lang="en-GB" dirty="0" err="1" smtClean="0"/>
              <a:t>colonizados</a:t>
            </a:r>
            <a:r>
              <a:rPr lang="en-GB" dirty="0" smtClean="0"/>
              <a:t> com bactérias multirresistentes. </a:t>
            </a:r>
          </a:p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dirty="0" smtClean="0"/>
              <a:t>A </a:t>
            </a:r>
            <a:r>
              <a:rPr lang="en-GB" dirty="0" err="1" smtClean="0"/>
              <a:t>enfermeira</a:t>
            </a:r>
            <a:r>
              <a:rPr lang="en-GB" dirty="0" smtClean="0"/>
              <a:t> de CI mantém um </a:t>
            </a:r>
            <a:r>
              <a:rPr lang="en-GB" dirty="0" err="1" smtClean="0"/>
              <a:t>registo</a:t>
            </a:r>
            <a:r>
              <a:rPr lang="en-GB" dirty="0" smtClean="0"/>
              <a:t> </a:t>
            </a:r>
            <a:r>
              <a:rPr lang="en-GB" dirty="0" err="1" smtClean="0"/>
              <a:t>informático</a:t>
            </a:r>
            <a:r>
              <a:rPr lang="en-GB" dirty="0" smtClean="0"/>
              <a:t> de todos os </a:t>
            </a:r>
            <a:r>
              <a:rPr lang="en-GB" dirty="0" err="1" smtClean="0"/>
              <a:t>residentes</a:t>
            </a:r>
            <a:r>
              <a:rPr lang="en-GB" dirty="0" smtClean="0"/>
              <a:t> </a:t>
            </a:r>
            <a:r>
              <a:rPr lang="en-GB" dirty="0" err="1" smtClean="0"/>
              <a:t>infetados</a:t>
            </a:r>
            <a:r>
              <a:rPr lang="en-GB" dirty="0" smtClean="0"/>
              <a:t>/</a:t>
            </a:r>
            <a:r>
              <a:rPr lang="en-GB" dirty="0" err="1" smtClean="0"/>
              <a:t>colonizados</a:t>
            </a:r>
            <a:r>
              <a:rPr lang="en-GB" dirty="0" smtClean="0"/>
              <a:t> com </a:t>
            </a:r>
            <a:r>
              <a:rPr lang="en-GB" dirty="0" err="1" smtClean="0"/>
              <a:t>bactérias</a:t>
            </a:r>
            <a:r>
              <a:rPr lang="en-GB" dirty="0" smtClean="0"/>
              <a:t> </a:t>
            </a:r>
            <a:r>
              <a:rPr lang="en-GB" dirty="0" err="1" smtClean="0"/>
              <a:t>multirresistentes</a:t>
            </a:r>
            <a:r>
              <a:rPr lang="en-GB" dirty="0" smtClean="0"/>
              <a:t>. Até agora, </a:t>
            </a:r>
            <a:r>
              <a:rPr lang="en-GB" dirty="0" err="1" smtClean="0"/>
              <a:t>não</a:t>
            </a:r>
            <a:r>
              <a:rPr lang="en-GB" dirty="0" smtClean="0"/>
              <a:t> </a:t>
            </a:r>
            <a:r>
              <a:rPr lang="en-GB" dirty="0" err="1" smtClean="0"/>
              <a:t>ocorreu</a:t>
            </a:r>
            <a:r>
              <a:rPr lang="en-GB" dirty="0" smtClean="0"/>
              <a:t> </a:t>
            </a:r>
            <a:r>
              <a:rPr lang="en-GB" dirty="0" err="1" smtClean="0"/>
              <a:t>qualquer</a:t>
            </a:r>
            <a:r>
              <a:rPr lang="en-GB" dirty="0" smtClean="0"/>
              <a:t> </a:t>
            </a:r>
            <a:r>
              <a:rPr lang="en-GB" dirty="0" err="1" smtClean="0"/>
              <a:t>surto</a:t>
            </a:r>
            <a:r>
              <a:rPr lang="en-GB" dirty="0" smtClean="0"/>
              <a:t> </a:t>
            </a:r>
            <a:r>
              <a:rPr lang="en-GB" dirty="0" err="1" smtClean="0"/>
              <a:t>na</a:t>
            </a:r>
            <a:r>
              <a:rPr lang="en-GB" dirty="0" smtClean="0"/>
              <a:t> </a:t>
            </a:r>
            <a:r>
              <a:rPr lang="en-GB" dirty="0" err="1" smtClean="0"/>
              <a:t>unidade</a:t>
            </a:r>
            <a:r>
              <a:rPr lang="en-GB" dirty="0" smtClean="0"/>
              <a:t>. Se </a:t>
            </a:r>
            <a:r>
              <a:rPr lang="en-GB" dirty="0" err="1" smtClean="0"/>
              <a:t>vier</a:t>
            </a:r>
            <a:r>
              <a:rPr lang="en-GB" dirty="0" smtClean="0"/>
              <a:t> a </a:t>
            </a:r>
            <a:r>
              <a:rPr lang="en-GB" dirty="0" err="1" smtClean="0"/>
              <a:t>ocorrer</a:t>
            </a:r>
            <a:r>
              <a:rPr lang="en-GB" dirty="0" smtClean="0"/>
              <a:t>, </a:t>
            </a:r>
            <a:r>
              <a:rPr lang="en-GB" dirty="0" err="1" smtClean="0"/>
              <a:t>ela</a:t>
            </a:r>
            <a:r>
              <a:rPr lang="en-GB" dirty="0" smtClean="0"/>
              <a:t> e o </a:t>
            </a:r>
            <a:r>
              <a:rPr lang="en-GB" dirty="0" err="1" smtClean="0"/>
              <a:t>médico</a:t>
            </a:r>
            <a:r>
              <a:rPr lang="en-GB" dirty="0" smtClean="0"/>
              <a:t> </a:t>
            </a:r>
            <a:r>
              <a:rPr lang="en-GB" dirty="0" err="1" smtClean="0"/>
              <a:t>coordenador</a:t>
            </a:r>
            <a:r>
              <a:rPr lang="en-GB" dirty="0" smtClean="0"/>
              <a:t> </a:t>
            </a:r>
            <a:r>
              <a:rPr lang="en-GB" dirty="0" err="1" smtClean="0"/>
              <a:t>serão</a:t>
            </a:r>
            <a:r>
              <a:rPr lang="en-GB" dirty="0" smtClean="0"/>
              <a:t> </a:t>
            </a:r>
            <a:r>
              <a:rPr lang="en-GB" dirty="0" err="1" smtClean="0"/>
              <a:t>responsáveis</a:t>
            </a:r>
            <a:r>
              <a:rPr lang="en-GB" dirty="0" smtClean="0"/>
              <a:t> pela gestão do </a:t>
            </a:r>
            <a:r>
              <a:rPr lang="en-GB" dirty="0" err="1" smtClean="0"/>
              <a:t>surto</a:t>
            </a:r>
            <a:r>
              <a:rPr lang="en-GB" dirty="0" smtClean="0"/>
              <a:t>, </a:t>
            </a:r>
            <a:r>
              <a:rPr lang="en-GB" dirty="0" err="1" smtClean="0"/>
              <a:t>decidindo</a:t>
            </a:r>
            <a:r>
              <a:rPr lang="en-GB" dirty="0" smtClean="0"/>
              <a:t> </a:t>
            </a:r>
            <a:r>
              <a:rPr lang="en-GB" dirty="0" err="1" smtClean="0"/>
              <a:t>sobre</a:t>
            </a:r>
            <a:r>
              <a:rPr lang="en-GB" dirty="0" smtClean="0"/>
              <a:t> </a:t>
            </a:r>
            <a:r>
              <a:rPr lang="en-GB" dirty="0" err="1" smtClean="0"/>
              <a:t>medidas</a:t>
            </a:r>
            <a:r>
              <a:rPr lang="en-GB" dirty="0" smtClean="0"/>
              <a:t> de </a:t>
            </a:r>
            <a:r>
              <a:rPr lang="en-GB" dirty="0" err="1" smtClean="0"/>
              <a:t>isolamento</a:t>
            </a:r>
            <a:r>
              <a:rPr lang="en-GB" dirty="0" smtClean="0"/>
              <a:t> e precauções adicionais a tomar.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56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en-GB" dirty="0" err="1" smtClean="0"/>
              <a:t>caso</a:t>
            </a:r>
            <a:r>
              <a:rPr lang="en-GB" dirty="0" smtClean="0"/>
              <a:t> 3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dirty="0" smtClean="0"/>
              <a:t>A </a:t>
            </a:r>
            <a:r>
              <a:rPr lang="en-GB" dirty="0" err="1" smtClean="0"/>
              <a:t>enfermeira</a:t>
            </a:r>
            <a:r>
              <a:rPr lang="en-GB" dirty="0" smtClean="0"/>
              <a:t> de CI não é responsável pelo </a:t>
            </a:r>
            <a:r>
              <a:rPr lang="en-GB" dirty="0" err="1" smtClean="0"/>
              <a:t>acompanhamento</a:t>
            </a:r>
            <a:r>
              <a:rPr lang="en-GB" dirty="0" smtClean="0"/>
              <a:t> da </a:t>
            </a:r>
            <a:r>
              <a:rPr lang="en-GB" dirty="0" err="1" smtClean="0"/>
              <a:t>vacinação</a:t>
            </a:r>
            <a:r>
              <a:rPr lang="en-GB" dirty="0" smtClean="0"/>
              <a:t> </a:t>
            </a:r>
            <a:r>
              <a:rPr lang="en-GB" dirty="0" err="1" smtClean="0"/>
              <a:t>antigripal</a:t>
            </a:r>
            <a:r>
              <a:rPr lang="en-GB" dirty="0" smtClean="0"/>
              <a:t> </a:t>
            </a:r>
            <a:r>
              <a:rPr lang="en-GB" dirty="0" err="1" smtClean="0"/>
              <a:t>nos</a:t>
            </a:r>
            <a:r>
              <a:rPr lang="en-GB" dirty="0" smtClean="0"/>
              <a:t> </a:t>
            </a:r>
            <a:r>
              <a:rPr lang="en-GB" dirty="0" err="1" smtClean="0"/>
              <a:t>residentes</a:t>
            </a:r>
            <a:r>
              <a:rPr lang="en-GB" dirty="0" smtClean="0"/>
              <a:t>. Essa tarefa é do </a:t>
            </a:r>
            <a:r>
              <a:rPr lang="en-GB" dirty="0" err="1" smtClean="0"/>
              <a:t>médico</a:t>
            </a:r>
            <a:r>
              <a:rPr lang="en-GB" dirty="0" smtClean="0"/>
              <a:t> </a:t>
            </a:r>
            <a:r>
              <a:rPr lang="en-GB" dirty="0" err="1" smtClean="0"/>
              <a:t>coordenador</a:t>
            </a:r>
            <a:r>
              <a:rPr lang="en-GB" dirty="0" smtClean="0"/>
              <a:t>. Anualmente, ele organiza a </a:t>
            </a:r>
            <a:r>
              <a:rPr lang="en-GB" dirty="0" err="1" smtClean="0"/>
              <a:t>vacinação</a:t>
            </a:r>
            <a:r>
              <a:rPr lang="en-GB" dirty="0" smtClean="0"/>
              <a:t> </a:t>
            </a:r>
            <a:r>
              <a:rPr lang="en-GB" dirty="0"/>
              <a:t>para a </a:t>
            </a:r>
            <a:r>
              <a:rPr lang="en-GB" dirty="0" smtClean="0"/>
              <a:t>gripe, dos </a:t>
            </a:r>
            <a:r>
              <a:rPr lang="en-GB" dirty="0" err="1"/>
              <a:t>residentes</a:t>
            </a:r>
            <a:r>
              <a:rPr lang="en-GB" dirty="0"/>
              <a:t>.</a:t>
            </a:r>
            <a:endParaRPr lang="en-GB" dirty="0" smtClean="0"/>
          </a:p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dirty="0" smtClean="0"/>
              <a:t>Até agora, a </a:t>
            </a:r>
            <a:r>
              <a:rPr lang="en-GB" dirty="0" err="1" smtClean="0"/>
              <a:t>enfermeira</a:t>
            </a:r>
            <a:r>
              <a:rPr lang="en-GB" dirty="0" smtClean="0"/>
              <a:t> de CI desenvolveu </a:t>
            </a:r>
            <a:r>
              <a:rPr lang="en-GB" dirty="0" err="1" smtClean="0"/>
              <a:t>uma</a:t>
            </a:r>
            <a:r>
              <a:rPr lang="en-GB" dirty="0" smtClean="0"/>
              <a:t> </a:t>
            </a:r>
            <a:r>
              <a:rPr lang="en-GB" dirty="0" err="1" smtClean="0"/>
              <a:t>norma</a:t>
            </a:r>
            <a:r>
              <a:rPr lang="en-GB" dirty="0" smtClean="0"/>
              <a:t> para MRSA e outros microorganismos multirresistentes e </a:t>
            </a:r>
            <a:r>
              <a:rPr lang="en-GB" dirty="0" err="1" smtClean="0"/>
              <a:t>outra</a:t>
            </a:r>
            <a:r>
              <a:rPr lang="en-GB" dirty="0" smtClean="0"/>
              <a:t> para a higiene das mãos. A UCCI já tinha um </a:t>
            </a:r>
            <a:r>
              <a:rPr lang="en-GB" dirty="0" err="1" smtClean="0"/>
              <a:t>procedimento</a:t>
            </a:r>
            <a:r>
              <a:rPr lang="en-GB" dirty="0" smtClean="0"/>
              <a:t> para inserção, manutenção e </a:t>
            </a:r>
            <a:r>
              <a:rPr lang="en-GB" dirty="0" err="1" smtClean="0"/>
              <a:t>remoção</a:t>
            </a:r>
            <a:r>
              <a:rPr lang="en-GB" dirty="0" smtClean="0"/>
              <a:t> de </a:t>
            </a:r>
            <a:r>
              <a:rPr lang="en-GB" dirty="0" err="1" smtClean="0"/>
              <a:t>cateter</a:t>
            </a:r>
            <a:r>
              <a:rPr lang="en-GB" dirty="0" smtClean="0"/>
              <a:t> </a:t>
            </a:r>
            <a:r>
              <a:rPr lang="en-GB" dirty="0" err="1" smtClean="0"/>
              <a:t>urinário</a:t>
            </a:r>
            <a:r>
              <a:rPr lang="en-GB" dirty="0" smtClean="0"/>
              <a:t> e cateteres vasculares.</a:t>
            </a:r>
          </a:p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dirty="0" smtClean="0"/>
              <a:t>No próximo mês, a </a:t>
            </a:r>
            <a:r>
              <a:rPr lang="en-GB" dirty="0" err="1" smtClean="0"/>
              <a:t>enfermeira</a:t>
            </a:r>
            <a:r>
              <a:rPr lang="en-GB" dirty="0" smtClean="0"/>
              <a:t> de CI vai pela primeira </a:t>
            </a:r>
            <a:r>
              <a:rPr lang="en-GB" dirty="0" err="1" smtClean="0"/>
              <a:t>vez</a:t>
            </a:r>
            <a:r>
              <a:rPr lang="en-GB" dirty="0" smtClean="0"/>
              <a:t> </a:t>
            </a:r>
            <a:r>
              <a:rPr lang="en-GB" dirty="0" err="1" smtClean="0"/>
              <a:t>fazer</a:t>
            </a:r>
            <a:r>
              <a:rPr lang="en-GB" dirty="0" smtClean="0"/>
              <a:t> </a:t>
            </a:r>
            <a:r>
              <a:rPr lang="en-GB" dirty="0" err="1" smtClean="0"/>
              <a:t>formação</a:t>
            </a:r>
            <a:r>
              <a:rPr lang="en-GB" dirty="0" smtClean="0"/>
              <a:t> dos </a:t>
            </a:r>
            <a:r>
              <a:rPr lang="en-GB" dirty="0" err="1" smtClean="0"/>
              <a:t>enfermeiros</a:t>
            </a:r>
            <a:r>
              <a:rPr lang="en-GB" dirty="0" smtClean="0"/>
              <a:t> e </a:t>
            </a:r>
            <a:r>
              <a:rPr lang="en-GB" dirty="0" err="1" smtClean="0"/>
              <a:t>assistentes</a:t>
            </a:r>
            <a:r>
              <a:rPr lang="en-GB" dirty="0" smtClean="0"/>
              <a:t> </a:t>
            </a:r>
            <a:r>
              <a:rPr lang="en-GB" dirty="0" err="1" smtClean="0"/>
              <a:t>operacionais</a:t>
            </a:r>
            <a:r>
              <a:rPr lang="en-GB" dirty="0" smtClean="0"/>
              <a:t> </a:t>
            </a:r>
            <a:r>
              <a:rPr lang="en-GB" dirty="0" err="1" smtClean="0"/>
              <a:t>sobre</a:t>
            </a:r>
            <a:r>
              <a:rPr lang="en-GB" dirty="0" smtClean="0"/>
              <a:t> a higiene das mãos.</a:t>
            </a:r>
          </a:p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en-GB" dirty="0" err="1" smtClean="0">
                <a:solidFill>
                  <a:srgbClr val="FF0000"/>
                </a:solidFill>
              </a:rPr>
              <a:t>Por</a:t>
            </a:r>
            <a:r>
              <a:rPr lang="en-GB" dirty="0" smtClean="0">
                <a:solidFill>
                  <a:srgbClr val="FF0000"/>
                </a:solidFill>
              </a:rPr>
              <a:t> favor, preencha seguintes perguntas</a:t>
            </a:r>
          </a:p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65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290029" y="101869"/>
            <a:ext cx="8229600" cy="564606"/>
          </a:xfrm>
        </p:spPr>
        <p:txBody>
          <a:bodyPr/>
          <a:lstStyle/>
          <a:p>
            <a:r>
              <a:rPr lang="en-GB" sz="2400" dirty="0" err="1" smtClean="0"/>
              <a:t>caso</a:t>
            </a:r>
            <a:r>
              <a:rPr lang="en-GB" sz="2400" dirty="0" smtClean="0"/>
              <a:t> </a:t>
            </a:r>
            <a:r>
              <a:rPr lang="en-GB" sz="2400" dirty="0" err="1" smtClean="0"/>
              <a:t>Indicador</a:t>
            </a:r>
            <a:r>
              <a:rPr lang="en-GB" sz="2400" dirty="0" smtClean="0"/>
              <a:t> 3: Perguntas</a:t>
            </a:r>
            <a:endParaRPr lang="en-GB" sz="2400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0" y="1570682"/>
            <a:ext cx="8526463" cy="4256496"/>
          </a:xfrm>
        </p:spPr>
        <p:txBody>
          <a:bodyPr/>
          <a:lstStyle/>
          <a:p>
            <a:pPr eaLnBrk="0"/>
            <a:r>
              <a:rPr lang="en-GB" sz="1800" i="1" dirty="0" smtClean="0"/>
              <a:t>	</a:t>
            </a:r>
          </a:p>
          <a:p>
            <a:pPr eaLnBrk="0"/>
            <a:r>
              <a:rPr lang="en-GB" sz="1800" i="1" dirty="0"/>
              <a:t>					</a:t>
            </a: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17</a:t>
            </a:r>
            <a:endParaRPr lang="en-US" dirty="0"/>
          </a:p>
        </p:txBody>
      </p:sp>
      <p:sp>
        <p:nvSpPr>
          <p:cNvPr id="7" name="Content Placeholder 17"/>
          <p:cNvSpPr txBox="1">
            <a:spLocks/>
          </p:cNvSpPr>
          <p:nvPr/>
        </p:nvSpPr>
        <p:spPr bwMode="auto">
          <a:xfrm>
            <a:off x="306337" y="798826"/>
            <a:ext cx="8412362" cy="62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Wingdings" pitchFamily="2" charset="2"/>
              <a:defRPr sz="2400"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defRPr>
            </a:lvl1pPr>
            <a:lvl2pPr marL="180975" indent="-180975" algn="l" rtl="0" eaLnBrk="1" fontAlgn="base" hangingPunct="1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180975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355600" indent="-174625" algn="l" rtl="0" eaLnBrk="1" fontAlgn="base" hangingPunct="1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Tahoma" pitchFamily="34" charset="0"/>
              <a:buChar char="–"/>
              <a:defRPr sz="2000" baseline="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400" dirty="0"/>
              <a:t>3. </a:t>
            </a:r>
            <a:r>
              <a:rPr lang="pt-PT" sz="1400" dirty="0"/>
              <a:t>Na Unidade existe: (Por favor complete a questão, mesmo que não haja nenhum profissional com </a:t>
            </a:r>
            <a:r>
              <a:rPr lang="pt-PT" sz="1400" dirty="0" smtClean="0"/>
              <a:t>formação em  </a:t>
            </a:r>
            <a:r>
              <a:rPr lang="pt-PT" sz="1400" dirty="0"/>
              <a:t>prevenção e controlo de </a:t>
            </a:r>
            <a:r>
              <a:rPr lang="pt-PT" sz="1400" dirty="0" err="1"/>
              <a:t>infecção</a:t>
            </a:r>
            <a:r>
              <a:rPr lang="pt-PT" sz="1400" dirty="0"/>
              <a:t> na </a:t>
            </a:r>
            <a:r>
              <a:rPr lang="pt-PT" sz="1400" dirty="0" smtClean="0"/>
              <a:t>unidade)</a:t>
            </a:r>
          </a:p>
          <a:p>
            <a:r>
              <a:rPr lang="en-GB" sz="1300" dirty="0" smtClean="0"/>
              <a:t>□ </a:t>
            </a:r>
            <a:r>
              <a:rPr lang="en-GB" sz="1300" dirty="0" err="1" smtClean="0"/>
              <a:t>Formação</a:t>
            </a:r>
            <a:r>
              <a:rPr lang="en-GB" sz="1300" dirty="0" smtClean="0"/>
              <a:t> </a:t>
            </a:r>
            <a:r>
              <a:rPr lang="en-GB" sz="1300" dirty="0" err="1" smtClean="0"/>
              <a:t>em</a:t>
            </a:r>
            <a:r>
              <a:rPr lang="en-GB" sz="1300" dirty="0" smtClean="0"/>
              <a:t>  </a:t>
            </a:r>
            <a:r>
              <a:rPr lang="en-GB" sz="1300" dirty="0"/>
              <a:t>prevenção e controle de </a:t>
            </a:r>
            <a:r>
              <a:rPr lang="en-GB" sz="1300" dirty="0" err="1" smtClean="0"/>
              <a:t>infeção</a:t>
            </a:r>
            <a:r>
              <a:rPr lang="en-GB" sz="1300" dirty="0" smtClean="0"/>
              <a:t> dos </a:t>
            </a:r>
            <a:r>
              <a:rPr lang="en-GB" sz="1300" dirty="0" err="1" smtClean="0"/>
              <a:t>enfermeiros</a:t>
            </a:r>
            <a:r>
              <a:rPr lang="en-GB" sz="1300" dirty="0" smtClean="0"/>
              <a:t> e </a:t>
            </a:r>
            <a:r>
              <a:rPr lang="en-GB" sz="1300" dirty="0"/>
              <a:t>pessoal paramédico</a:t>
            </a:r>
            <a:endParaRPr lang="en-US" sz="1300" dirty="0"/>
          </a:p>
          <a:p>
            <a:pPr>
              <a:lnSpc>
                <a:spcPct val="100000"/>
              </a:lnSpc>
            </a:pPr>
            <a:r>
              <a:rPr lang="en-GB" sz="1300" dirty="0"/>
              <a:t>□ </a:t>
            </a:r>
            <a:r>
              <a:rPr lang="en-GB" sz="1300" dirty="0" err="1" smtClean="0"/>
              <a:t>Formação</a:t>
            </a:r>
            <a:r>
              <a:rPr lang="en-GB" sz="1300" dirty="0" smtClean="0"/>
              <a:t> </a:t>
            </a:r>
            <a:r>
              <a:rPr lang="en-GB" sz="1300" dirty="0"/>
              <a:t>adequada dos médicos de clínica geral e </a:t>
            </a:r>
            <a:r>
              <a:rPr lang="en-GB" sz="1300" dirty="0" smtClean="0"/>
              <a:t>outro </a:t>
            </a:r>
            <a:r>
              <a:rPr lang="en-GB" sz="1300" dirty="0" err="1" smtClean="0"/>
              <a:t>pessoal</a:t>
            </a:r>
            <a:r>
              <a:rPr lang="en-GB" sz="1300" dirty="0" smtClean="0"/>
              <a:t> </a:t>
            </a:r>
            <a:r>
              <a:rPr lang="en-GB" sz="1300" dirty="0"/>
              <a:t>médico na prevenção e controle de infecção</a:t>
            </a:r>
            <a:endParaRPr lang="en-US" sz="1300" dirty="0"/>
          </a:p>
          <a:p>
            <a:pPr>
              <a:lnSpc>
                <a:spcPct val="100000"/>
              </a:lnSpc>
            </a:pPr>
            <a:r>
              <a:rPr lang="en-GB" sz="1300" dirty="0"/>
              <a:t>□ Desenvolvimento de protocolos de cuidados</a:t>
            </a:r>
            <a:endParaRPr lang="en-US" sz="1300" dirty="0"/>
          </a:p>
          <a:p>
            <a:pPr>
              <a:lnSpc>
                <a:spcPct val="100000"/>
              </a:lnSpc>
            </a:pPr>
            <a:r>
              <a:rPr lang="en-GB" sz="1300" dirty="0"/>
              <a:t>□ </a:t>
            </a:r>
            <a:r>
              <a:rPr lang="en-GB" sz="1300" dirty="0" err="1" smtClean="0"/>
              <a:t>Registo</a:t>
            </a:r>
            <a:r>
              <a:rPr lang="en-GB" sz="1300" dirty="0" smtClean="0"/>
              <a:t> </a:t>
            </a:r>
            <a:r>
              <a:rPr lang="en-GB" sz="1300" dirty="0"/>
              <a:t>de residentes colonizados / infectados com microrganismos multirresistentes</a:t>
            </a:r>
            <a:endParaRPr lang="en-US" sz="1300" dirty="0"/>
          </a:p>
          <a:p>
            <a:pPr>
              <a:lnSpc>
                <a:spcPct val="100000"/>
              </a:lnSpc>
            </a:pPr>
            <a:r>
              <a:rPr lang="en-GB" sz="1300" dirty="0"/>
              <a:t>□ </a:t>
            </a:r>
            <a:r>
              <a:rPr lang="en-GB" sz="1300" dirty="0" err="1"/>
              <a:t>Designação</a:t>
            </a:r>
            <a:r>
              <a:rPr lang="en-GB" sz="1300" dirty="0"/>
              <a:t> </a:t>
            </a:r>
            <a:r>
              <a:rPr lang="en-GB" sz="1300" dirty="0" smtClean="0"/>
              <a:t>do professional </a:t>
            </a:r>
            <a:r>
              <a:rPr lang="en-GB" sz="1300" dirty="0" err="1" smtClean="0"/>
              <a:t>responsável</a:t>
            </a:r>
            <a:r>
              <a:rPr lang="en-GB" sz="1300" dirty="0" smtClean="0"/>
              <a:t> </a:t>
            </a:r>
            <a:r>
              <a:rPr lang="en-GB" sz="1300" dirty="0" err="1" smtClean="0"/>
              <a:t>por</a:t>
            </a:r>
            <a:r>
              <a:rPr lang="en-GB" sz="1300" dirty="0" smtClean="0"/>
              <a:t> </a:t>
            </a:r>
            <a:r>
              <a:rPr lang="en-GB" sz="1300" dirty="0" err="1" smtClean="0"/>
              <a:t>gerir</a:t>
            </a:r>
            <a:r>
              <a:rPr lang="en-GB" sz="1300" dirty="0" smtClean="0"/>
              <a:t>, </a:t>
            </a:r>
            <a:r>
              <a:rPr lang="en-GB" sz="1300" dirty="0" err="1" smtClean="0"/>
              <a:t>registar</a:t>
            </a:r>
            <a:r>
              <a:rPr lang="en-GB" sz="1300" dirty="0" smtClean="0"/>
              <a:t> e </a:t>
            </a:r>
            <a:r>
              <a:rPr lang="en-GB" sz="1300" dirty="0" err="1" smtClean="0"/>
              <a:t>notificar</a:t>
            </a:r>
            <a:r>
              <a:rPr lang="en-GB" sz="1300" dirty="0" smtClean="0"/>
              <a:t> </a:t>
            </a:r>
            <a:r>
              <a:rPr lang="en-GB" sz="1300" dirty="0" err="1" smtClean="0"/>
              <a:t>surtos</a:t>
            </a:r>
            <a:endParaRPr lang="en-US" sz="1300" dirty="0"/>
          </a:p>
          <a:p>
            <a:pPr>
              <a:lnSpc>
                <a:spcPct val="100000"/>
              </a:lnSpc>
            </a:pPr>
            <a:r>
              <a:rPr lang="en-GB" sz="1300" dirty="0"/>
              <a:t>□ </a:t>
            </a:r>
            <a:r>
              <a:rPr lang="en-GB" sz="1300" dirty="0" err="1" smtClean="0"/>
              <a:t>Informação</a:t>
            </a:r>
            <a:r>
              <a:rPr lang="en-GB" sz="1300" dirty="0" smtClean="0"/>
              <a:t> de </a:t>
            </a:r>
            <a:r>
              <a:rPr lang="en-GB" sz="1300" dirty="0" err="1" smtClean="0"/>
              <a:t>retorno</a:t>
            </a:r>
            <a:r>
              <a:rPr lang="en-GB" sz="1300" dirty="0" smtClean="0"/>
              <a:t> </a:t>
            </a:r>
            <a:r>
              <a:rPr lang="en-GB" sz="1300" dirty="0" err="1" smtClean="0"/>
              <a:t>sobre</a:t>
            </a:r>
            <a:r>
              <a:rPr lang="en-GB" sz="1300" dirty="0" smtClean="0"/>
              <a:t> </a:t>
            </a:r>
            <a:r>
              <a:rPr lang="en-GB" sz="1300" dirty="0" err="1" smtClean="0"/>
              <a:t>os</a:t>
            </a:r>
            <a:r>
              <a:rPr lang="en-GB" sz="1300" dirty="0" smtClean="0"/>
              <a:t> </a:t>
            </a:r>
            <a:r>
              <a:rPr lang="en-GB" sz="1300" dirty="0" err="1" smtClean="0"/>
              <a:t>resultados</a:t>
            </a:r>
            <a:r>
              <a:rPr lang="en-GB" sz="1300" dirty="0" smtClean="0"/>
              <a:t> de </a:t>
            </a:r>
            <a:r>
              <a:rPr lang="en-GB" sz="1300" dirty="0" err="1" smtClean="0"/>
              <a:t>vigilância</a:t>
            </a:r>
            <a:r>
              <a:rPr lang="en-GB" sz="1300" dirty="0" smtClean="0"/>
              <a:t> </a:t>
            </a:r>
            <a:r>
              <a:rPr lang="en-GB" sz="1300" dirty="0" err="1" smtClean="0"/>
              <a:t>epidemiológica</a:t>
            </a:r>
            <a:r>
              <a:rPr lang="en-GB" sz="1300" dirty="0" smtClean="0"/>
              <a:t> </a:t>
            </a:r>
            <a:r>
              <a:rPr lang="en-GB" sz="1300" dirty="0" err="1" smtClean="0"/>
              <a:t>às</a:t>
            </a:r>
            <a:r>
              <a:rPr lang="en-GB" sz="1300" dirty="0" smtClean="0"/>
              <a:t> </a:t>
            </a:r>
            <a:r>
              <a:rPr lang="en-GB" sz="1300" dirty="0" err="1" smtClean="0"/>
              <a:t>equipas</a:t>
            </a:r>
            <a:r>
              <a:rPr lang="en-GB" sz="1300" dirty="0" smtClean="0"/>
              <a:t> </a:t>
            </a:r>
            <a:r>
              <a:rPr lang="en-GB" sz="1300" dirty="0" err="1" smtClean="0"/>
              <a:t>médica</a:t>
            </a:r>
            <a:r>
              <a:rPr lang="en-GB" sz="1300" dirty="0" smtClean="0"/>
              <a:t> e de </a:t>
            </a:r>
            <a:r>
              <a:rPr lang="en-GB" sz="1300" dirty="0" err="1" smtClean="0"/>
              <a:t>enfermagem</a:t>
            </a:r>
            <a:endParaRPr lang="en-US" sz="1300" dirty="0"/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300" dirty="0"/>
              <a:t>□ </a:t>
            </a:r>
            <a:r>
              <a:rPr lang="en-GB" sz="1300" dirty="0" err="1"/>
              <a:t>Supervisão</a:t>
            </a:r>
            <a:r>
              <a:rPr lang="en-GB" sz="1300" dirty="0"/>
              <a:t> </a:t>
            </a:r>
            <a:r>
              <a:rPr lang="en-GB" sz="1300" dirty="0" smtClean="0"/>
              <a:t>dos </a:t>
            </a:r>
            <a:r>
              <a:rPr lang="en-GB" sz="1300" dirty="0" err="1" smtClean="0"/>
              <a:t>procedimentos</a:t>
            </a:r>
            <a:r>
              <a:rPr lang="en-GB" sz="1300" dirty="0" smtClean="0"/>
              <a:t> de </a:t>
            </a:r>
            <a:r>
              <a:rPr lang="en-GB" sz="1300" dirty="0" err="1" smtClean="0"/>
              <a:t>desinfecção</a:t>
            </a:r>
            <a:r>
              <a:rPr lang="en-GB" sz="1300" dirty="0" smtClean="0"/>
              <a:t> </a:t>
            </a:r>
            <a:r>
              <a:rPr lang="en-GB" sz="1300" dirty="0"/>
              <a:t>e </a:t>
            </a:r>
            <a:r>
              <a:rPr lang="pt-PT" sz="1300" dirty="0"/>
              <a:t>esterilização do material e equipamento  clínico  e de prestação </a:t>
            </a:r>
            <a:r>
              <a:rPr lang="pt-PT" sz="1300" dirty="0" smtClean="0"/>
              <a:t>de cuidados</a:t>
            </a:r>
            <a:endParaRPr lang="pt-PT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300" dirty="0" smtClean="0"/>
              <a:t>□ </a:t>
            </a:r>
            <a:r>
              <a:rPr lang="pt-PT" sz="1300" dirty="0"/>
              <a:t>Decisões de isolamento e precauções adicionais às básicas, para os residentes colonizados </a:t>
            </a:r>
            <a:r>
              <a:rPr lang="pt-PT" sz="1300" dirty="0" smtClean="0"/>
              <a:t>com  </a:t>
            </a:r>
            <a:r>
              <a:rPr lang="pt-PT" sz="1300" dirty="0"/>
              <a:t>microrganismos multirresistentes</a:t>
            </a:r>
            <a:endParaRPr lang="pt-PT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GB" sz="1300" dirty="0" smtClean="0"/>
              <a:t>□ </a:t>
            </a:r>
            <a:r>
              <a:rPr lang="en-GB" sz="1300" dirty="0"/>
              <a:t>Oferta da vacinação anual contra a gripe para todos os residentes </a:t>
            </a:r>
            <a:endParaRPr lang="en-US" sz="1300" dirty="0"/>
          </a:p>
          <a:p>
            <a:pPr>
              <a:lnSpc>
                <a:spcPct val="100000"/>
              </a:lnSpc>
            </a:pPr>
            <a:r>
              <a:rPr lang="en-GB" sz="1300" dirty="0"/>
              <a:t>□ </a:t>
            </a:r>
            <a:r>
              <a:rPr lang="pt-PT" sz="1300" dirty="0"/>
              <a:t>Organização, controlo e feedback aos profissionais da Unidade, numa base regular, sobre a higiene das mãos</a:t>
            </a:r>
            <a:endParaRPr lang="pt-PT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GB" sz="1300" dirty="0" smtClean="0"/>
              <a:t>□ </a:t>
            </a:r>
            <a:r>
              <a:rPr lang="pt-PT" sz="1300" dirty="0"/>
              <a:t>Organização, controlo e feedback aos profissionais da Unidade, numa base regular, sobre a </a:t>
            </a:r>
            <a:r>
              <a:rPr lang="pt-PT" sz="1300" dirty="0" smtClean="0"/>
              <a:t>vigilância de             </a:t>
            </a:r>
            <a:r>
              <a:rPr lang="pt-PT" sz="1300" dirty="0"/>
              <a:t>processos/auditorias às políticas e procedimentos de controlo de infeção </a:t>
            </a:r>
            <a:r>
              <a:rPr lang="en-GB" sz="1300" dirty="0" smtClean="0"/>
              <a:t>)</a:t>
            </a:r>
            <a:endParaRPr lang="en-US" sz="1300" dirty="0"/>
          </a:p>
          <a:p>
            <a:pPr>
              <a:lnSpc>
                <a:spcPct val="100000"/>
              </a:lnSpc>
            </a:pPr>
            <a:r>
              <a:rPr lang="en-GB" sz="1300" dirty="0"/>
              <a:t>□ Nenhuma das anteriores</a:t>
            </a:r>
            <a:endParaRPr lang="en-US" sz="1300" dirty="0"/>
          </a:p>
          <a:p>
            <a:r>
              <a:rPr lang="en-GB" sz="1300" dirty="0" smtClean="0"/>
              <a:t>			 </a:t>
            </a:r>
            <a:r>
              <a:rPr lang="en-GB" sz="1300" i="1" dirty="0" smtClean="0"/>
              <a:t>			</a:t>
            </a:r>
            <a:r>
              <a:rPr lang="en-GB" sz="1800" i="1" dirty="0" smtClean="0"/>
              <a:t>	</a:t>
            </a:r>
            <a:endParaRPr lang="fr-BE" dirty="0"/>
          </a:p>
        </p:txBody>
      </p:sp>
      <p:sp>
        <p:nvSpPr>
          <p:cNvPr id="8" name="Retângulo 7"/>
          <p:cNvSpPr/>
          <p:nvPr/>
        </p:nvSpPr>
        <p:spPr bwMode="auto">
          <a:xfrm>
            <a:off x="321391" y="446568"/>
            <a:ext cx="7699104" cy="428846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2033457" y="518206"/>
            <a:ext cx="46535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D – PRÁTICAS DE CONTROLO DE INFEÇÃO</a:t>
            </a:r>
            <a:endParaRPr lang="pt-PT" dirty="0"/>
          </a:p>
        </p:txBody>
      </p:sp>
      <p:sp>
        <p:nvSpPr>
          <p:cNvPr id="3" name="Menos 2"/>
          <p:cNvSpPr/>
          <p:nvPr/>
        </p:nvSpPr>
        <p:spPr bwMode="auto">
          <a:xfrm>
            <a:off x="4601182" y="1060315"/>
            <a:ext cx="3813243" cy="45719"/>
          </a:xfrm>
          <a:prstGeom prst="mathMinus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59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290029" y="101869"/>
            <a:ext cx="8229600" cy="564606"/>
          </a:xfrm>
        </p:spPr>
        <p:txBody>
          <a:bodyPr/>
          <a:lstStyle/>
          <a:p>
            <a:r>
              <a:rPr lang="en-GB" sz="2400" dirty="0" err="1" smtClean="0"/>
              <a:t>caso</a:t>
            </a:r>
            <a:r>
              <a:rPr lang="en-GB" sz="2400" dirty="0" smtClean="0"/>
              <a:t> 3: </a:t>
            </a:r>
            <a:r>
              <a:rPr lang="en-GB" sz="2400" dirty="0" err="1" smtClean="0">
                <a:solidFill>
                  <a:srgbClr val="FF0000"/>
                </a:solidFill>
              </a:rPr>
              <a:t>respostas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0" y="1570682"/>
            <a:ext cx="8526463" cy="4256496"/>
          </a:xfrm>
        </p:spPr>
        <p:txBody>
          <a:bodyPr/>
          <a:lstStyle/>
          <a:p>
            <a:pPr eaLnBrk="0"/>
            <a:r>
              <a:rPr lang="en-GB" sz="1800" i="1" dirty="0" smtClean="0"/>
              <a:t>	</a:t>
            </a:r>
          </a:p>
          <a:p>
            <a:pPr eaLnBrk="0"/>
            <a:r>
              <a:rPr lang="en-GB" sz="1800" i="1" dirty="0"/>
              <a:t>					</a:t>
            </a: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17</a:t>
            </a:r>
            <a:endParaRPr lang="en-US" dirty="0"/>
          </a:p>
        </p:txBody>
      </p:sp>
      <p:sp>
        <p:nvSpPr>
          <p:cNvPr id="7" name="Content Placeholder 17"/>
          <p:cNvSpPr txBox="1">
            <a:spLocks/>
          </p:cNvSpPr>
          <p:nvPr/>
        </p:nvSpPr>
        <p:spPr bwMode="auto">
          <a:xfrm>
            <a:off x="306337" y="798826"/>
            <a:ext cx="8412362" cy="62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Wingdings" pitchFamily="2" charset="2"/>
              <a:defRPr sz="2400"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defRPr>
            </a:lvl1pPr>
            <a:lvl2pPr marL="180975" indent="-180975" algn="l" rtl="0" eaLnBrk="1" fontAlgn="base" hangingPunct="1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180975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355600" indent="-174625" algn="l" rtl="0" eaLnBrk="1" fontAlgn="base" hangingPunct="1">
              <a:lnSpc>
                <a:spcPts val="2600"/>
              </a:lnSpc>
              <a:spcBef>
                <a:spcPts val="300"/>
              </a:spcBef>
              <a:spcAft>
                <a:spcPts val="600"/>
              </a:spcAft>
              <a:buFont typeface="Tahoma" pitchFamily="34" charset="0"/>
              <a:buChar char="–"/>
              <a:defRPr sz="2000" baseline="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400" dirty="0"/>
              <a:t>3. </a:t>
            </a:r>
            <a:r>
              <a:rPr lang="pt-PT" sz="1400" dirty="0"/>
              <a:t>Na Unidade existe: (Por favor complete a questão, mesmo que não haja nenhum profissional com </a:t>
            </a:r>
            <a:r>
              <a:rPr lang="pt-PT" sz="1400" dirty="0" smtClean="0"/>
              <a:t>formação em  </a:t>
            </a:r>
            <a:r>
              <a:rPr lang="pt-PT" sz="1400" dirty="0"/>
              <a:t>prevenção e controlo de </a:t>
            </a:r>
            <a:r>
              <a:rPr lang="pt-PT" sz="1400" dirty="0" err="1"/>
              <a:t>infecção</a:t>
            </a:r>
            <a:r>
              <a:rPr lang="pt-PT" sz="1400" dirty="0"/>
              <a:t> na </a:t>
            </a:r>
            <a:r>
              <a:rPr lang="pt-PT" sz="1400" dirty="0" smtClean="0"/>
              <a:t>unidade)</a:t>
            </a:r>
          </a:p>
          <a:p>
            <a:r>
              <a:rPr lang="en-GB" sz="1300" dirty="0" smtClean="0"/>
              <a:t>□ </a:t>
            </a:r>
            <a:r>
              <a:rPr lang="en-GB" sz="1300" dirty="0" err="1" smtClean="0"/>
              <a:t>Formação</a:t>
            </a:r>
            <a:r>
              <a:rPr lang="en-GB" sz="1300" dirty="0" smtClean="0"/>
              <a:t> </a:t>
            </a:r>
            <a:r>
              <a:rPr lang="en-GB" sz="1300" dirty="0" err="1" smtClean="0"/>
              <a:t>em</a:t>
            </a:r>
            <a:r>
              <a:rPr lang="en-GB" sz="1300" dirty="0" smtClean="0"/>
              <a:t>  </a:t>
            </a:r>
            <a:r>
              <a:rPr lang="en-GB" sz="1300" dirty="0"/>
              <a:t>prevenção e controle de </a:t>
            </a:r>
            <a:r>
              <a:rPr lang="en-GB" sz="1300" dirty="0" err="1"/>
              <a:t>infecção</a:t>
            </a:r>
            <a:r>
              <a:rPr lang="en-GB" sz="1300" dirty="0"/>
              <a:t> </a:t>
            </a:r>
            <a:r>
              <a:rPr lang="en-GB" sz="1300" dirty="0" smtClean="0"/>
              <a:t>dos </a:t>
            </a:r>
            <a:r>
              <a:rPr lang="en-GB" sz="1300" dirty="0" err="1" smtClean="0"/>
              <a:t>enfermeiros</a:t>
            </a:r>
            <a:r>
              <a:rPr lang="en-GB" sz="1300" dirty="0" smtClean="0"/>
              <a:t> e </a:t>
            </a:r>
            <a:r>
              <a:rPr lang="en-GB" sz="1300" dirty="0"/>
              <a:t>pessoal paramédico</a:t>
            </a:r>
            <a:endParaRPr lang="en-US" sz="1300" dirty="0"/>
          </a:p>
          <a:p>
            <a:pPr>
              <a:lnSpc>
                <a:spcPct val="100000"/>
              </a:lnSpc>
            </a:pPr>
            <a:r>
              <a:rPr lang="en-GB" sz="1300" dirty="0"/>
              <a:t>□ </a:t>
            </a:r>
            <a:r>
              <a:rPr lang="en-GB" sz="1300" dirty="0" err="1" smtClean="0"/>
              <a:t>Formação</a:t>
            </a:r>
            <a:r>
              <a:rPr lang="en-GB" sz="1300" dirty="0" smtClean="0"/>
              <a:t> </a:t>
            </a:r>
            <a:r>
              <a:rPr lang="en-GB" sz="1300" dirty="0"/>
              <a:t>adequada dos médicos de clínica geral e </a:t>
            </a:r>
            <a:r>
              <a:rPr lang="en-GB" sz="1300" dirty="0" smtClean="0"/>
              <a:t>outro </a:t>
            </a:r>
            <a:r>
              <a:rPr lang="en-GB" sz="1300" dirty="0" err="1" smtClean="0"/>
              <a:t>pessoal</a:t>
            </a:r>
            <a:r>
              <a:rPr lang="en-GB" sz="1300" dirty="0" smtClean="0"/>
              <a:t> </a:t>
            </a:r>
            <a:r>
              <a:rPr lang="en-GB" sz="1300" dirty="0"/>
              <a:t>médico na prevenção e controle de infecção</a:t>
            </a:r>
            <a:endParaRPr lang="en-US" sz="1300" dirty="0"/>
          </a:p>
          <a:p>
            <a:pPr>
              <a:lnSpc>
                <a:spcPct val="100000"/>
              </a:lnSpc>
            </a:pPr>
            <a:r>
              <a:rPr lang="en-GB" sz="1300" dirty="0"/>
              <a:t>□ Desenvolvimento de protocolos de cuidados</a:t>
            </a:r>
            <a:endParaRPr lang="en-US" sz="1300" dirty="0"/>
          </a:p>
          <a:p>
            <a:pPr>
              <a:lnSpc>
                <a:spcPct val="100000"/>
              </a:lnSpc>
            </a:pPr>
            <a:r>
              <a:rPr lang="en-GB" sz="1300" dirty="0"/>
              <a:t>□ </a:t>
            </a:r>
            <a:r>
              <a:rPr lang="en-GB" sz="1300" dirty="0" err="1" smtClean="0"/>
              <a:t>Registo</a:t>
            </a:r>
            <a:r>
              <a:rPr lang="en-GB" sz="1300" dirty="0" smtClean="0"/>
              <a:t> </a:t>
            </a:r>
            <a:r>
              <a:rPr lang="en-GB" sz="1300" dirty="0"/>
              <a:t>de residentes colonizados / infectados com microrganismos multirresistentes</a:t>
            </a:r>
            <a:endParaRPr lang="en-US" sz="1300" dirty="0"/>
          </a:p>
          <a:p>
            <a:pPr>
              <a:lnSpc>
                <a:spcPct val="100000"/>
              </a:lnSpc>
            </a:pPr>
            <a:r>
              <a:rPr lang="en-GB" sz="1300" dirty="0"/>
              <a:t>□ </a:t>
            </a:r>
            <a:r>
              <a:rPr lang="en-GB" sz="1300" dirty="0" err="1"/>
              <a:t>Designação</a:t>
            </a:r>
            <a:r>
              <a:rPr lang="en-GB" sz="1300" dirty="0"/>
              <a:t> </a:t>
            </a:r>
            <a:r>
              <a:rPr lang="en-GB" sz="1300" dirty="0" smtClean="0"/>
              <a:t>do professional </a:t>
            </a:r>
            <a:r>
              <a:rPr lang="en-GB" sz="1300" dirty="0" err="1" smtClean="0"/>
              <a:t>responsável</a:t>
            </a:r>
            <a:r>
              <a:rPr lang="en-GB" sz="1300" dirty="0" smtClean="0"/>
              <a:t> </a:t>
            </a:r>
            <a:r>
              <a:rPr lang="en-GB" sz="1300" dirty="0" err="1" smtClean="0"/>
              <a:t>por</a:t>
            </a:r>
            <a:r>
              <a:rPr lang="en-GB" sz="1300" dirty="0" smtClean="0"/>
              <a:t> </a:t>
            </a:r>
            <a:r>
              <a:rPr lang="en-GB" sz="1300" dirty="0" err="1" smtClean="0"/>
              <a:t>gerir</a:t>
            </a:r>
            <a:r>
              <a:rPr lang="en-GB" sz="1300" dirty="0" smtClean="0"/>
              <a:t>, </a:t>
            </a:r>
            <a:r>
              <a:rPr lang="en-GB" sz="1300" dirty="0" err="1" smtClean="0"/>
              <a:t>registar</a:t>
            </a:r>
            <a:r>
              <a:rPr lang="en-GB" sz="1300" dirty="0" smtClean="0"/>
              <a:t> e </a:t>
            </a:r>
            <a:r>
              <a:rPr lang="en-GB" sz="1300" dirty="0" err="1" smtClean="0"/>
              <a:t>notificar</a:t>
            </a:r>
            <a:r>
              <a:rPr lang="en-GB" sz="1300" dirty="0" smtClean="0"/>
              <a:t> </a:t>
            </a:r>
            <a:r>
              <a:rPr lang="en-GB" sz="1300" dirty="0" err="1" smtClean="0"/>
              <a:t>surtos</a:t>
            </a:r>
            <a:endParaRPr lang="en-US" sz="1300" dirty="0"/>
          </a:p>
          <a:p>
            <a:pPr>
              <a:lnSpc>
                <a:spcPct val="100000"/>
              </a:lnSpc>
            </a:pPr>
            <a:r>
              <a:rPr lang="en-GB" sz="1300" dirty="0"/>
              <a:t>□ </a:t>
            </a:r>
            <a:r>
              <a:rPr lang="en-GB" sz="1300" dirty="0" err="1" smtClean="0"/>
              <a:t>Informação</a:t>
            </a:r>
            <a:r>
              <a:rPr lang="en-GB" sz="1300" dirty="0" smtClean="0"/>
              <a:t> de </a:t>
            </a:r>
            <a:r>
              <a:rPr lang="en-GB" sz="1300" dirty="0" err="1" smtClean="0"/>
              <a:t>retorno</a:t>
            </a:r>
            <a:r>
              <a:rPr lang="en-GB" sz="1300" dirty="0" smtClean="0"/>
              <a:t> </a:t>
            </a:r>
            <a:r>
              <a:rPr lang="en-GB" sz="1300" dirty="0" err="1" smtClean="0"/>
              <a:t>sobre</a:t>
            </a:r>
            <a:r>
              <a:rPr lang="en-GB" sz="1300" dirty="0" smtClean="0"/>
              <a:t> </a:t>
            </a:r>
            <a:r>
              <a:rPr lang="en-GB" sz="1300" dirty="0" err="1" smtClean="0"/>
              <a:t>os</a:t>
            </a:r>
            <a:r>
              <a:rPr lang="en-GB" sz="1300" dirty="0" smtClean="0"/>
              <a:t> </a:t>
            </a:r>
            <a:r>
              <a:rPr lang="en-GB" sz="1300" dirty="0" err="1" smtClean="0"/>
              <a:t>resultados</a:t>
            </a:r>
            <a:r>
              <a:rPr lang="en-GB" sz="1300" dirty="0" smtClean="0"/>
              <a:t> de </a:t>
            </a:r>
            <a:r>
              <a:rPr lang="en-GB" sz="1300" dirty="0" err="1" smtClean="0"/>
              <a:t>vigilância</a:t>
            </a:r>
            <a:r>
              <a:rPr lang="en-GB" sz="1300" dirty="0" smtClean="0"/>
              <a:t> </a:t>
            </a:r>
            <a:r>
              <a:rPr lang="en-GB" sz="1300" dirty="0" err="1" smtClean="0"/>
              <a:t>epidemiológica</a:t>
            </a:r>
            <a:r>
              <a:rPr lang="en-GB" sz="1300" dirty="0" smtClean="0"/>
              <a:t> As </a:t>
            </a:r>
            <a:r>
              <a:rPr lang="en-GB" sz="1300" dirty="0" err="1" smtClean="0"/>
              <a:t>equipas</a:t>
            </a:r>
            <a:r>
              <a:rPr lang="en-GB" sz="1300" dirty="0" smtClean="0"/>
              <a:t> </a:t>
            </a:r>
            <a:r>
              <a:rPr lang="en-GB" sz="1300" dirty="0" err="1" smtClean="0"/>
              <a:t>médica</a:t>
            </a:r>
            <a:r>
              <a:rPr lang="en-GB" sz="1300" dirty="0" smtClean="0"/>
              <a:t> e de </a:t>
            </a:r>
            <a:r>
              <a:rPr lang="en-GB" sz="1300" dirty="0" err="1" smtClean="0"/>
              <a:t>enfermagem</a:t>
            </a:r>
            <a:endParaRPr lang="en-US" sz="1300" dirty="0"/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300" dirty="0"/>
              <a:t>□ </a:t>
            </a:r>
            <a:r>
              <a:rPr lang="en-GB" sz="1300" dirty="0" err="1"/>
              <a:t>Supervisão</a:t>
            </a:r>
            <a:r>
              <a:rPr lang="en-GB" sz="1300" dirty="0"/>
              <a:t> </a:t>
            </a:r>
            <a:r>
              <a:rPr lang="en-GB" sz="1300" dirty="0" smtClean="0"/>
              <a:t>dos </a:t>
            </a:r>
            <a:r>
              <a:rPr lang="en-GB" sz="1300" dirty="0" err="1" smtClean="0"/>
              <a:t>procedimentos</a:t>
            </a:r>
            <a:r>
              <a:rPr lang="en-GB" sz="1300" dirty="0" smtClean="0"/>
              <a:t> de </a:t>
            </a:r>
            <a:r>
              <a:rPr lang="en-GB" sz="1300" dirty="0" err="1" smtClean="0"/>
              <a:t>desinfecção</a:t>
            </a:r>
            <a:r>
              <a:rPr lang="en-GB" sz="1300" dirty="0" smtClean="0"/>
              <a:t> </a:t>
            </a:r>
            <a:r>
              <a:rPr lang="en-GB" sz="1300" dirty="0"/>
              <a:t>e </a:t>
            </a:r>
            <a:r>
              <a:rPr lang="pt-PT" sz="1300" dirty="0"/>
              <a:t>esterilização do material e equipamento  clínico  e de prestação </a:t>
            </a:r>
            <a:r>
              <a:rPr lang="pt-PT" sz="1300" dirty="0" smtClean="0"/>
              <a:t>de cuidados</a:t>
            </a:r>
            <a:endParaRPr lang="pt-PT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300" dirty="0" smtClean="0"/>
              <a:t>□ </a:t>
            </a:r>
            <a:r>
              <a:rPr lang="pt-PT" sz="1300" dirty="0"/>
              <a:t>Decisões de isolamento e precauções adicionais às básicas, para os residentes colonizados </a:t>
            </a:r>
            <a:r>
              <a:rPr lang="pt-PT" sz="1300" dirty="0" smtClean="0"/>
              <a:t>com  </a:t>
            </a:r>
            <a:r>
              <a:rPr lang="pt-PT" sz="1300" dirty="0"/>
              <a:t>microrganismos multirresistentes</a:t>
            </a:r>
            <a:endParaRPr lang="pt-PT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GB" sz="1300" dirty="0" smtClean="0"/>
              <a:t>□ </a:t>
            </a:r>
            <a:r>
              <a:rPr lang="en-GB" sz="1300" dirty="0"/>
              <a:t>Oferta da vacinação anual contra a gripe para todos os residentes </a:t>
            </a:r>
            <a:endParaRPr lang="en-US" sz="1300" dirty="0"/>
          </a:p>
          <a:p>
            <a:pPr>
              <a:lnSpc>
                <a:spcPct val="100000"/>
              </a:lnSpc>
            </a:pPr>
            <a:r>
              <a:rPr lang="en-GB" sz="1300" dirty="0"/>
              <a:t>□ </a:t>
            </a:r>
            <a:r>
              <a:rPr lang="pt-PT" sz="1300" dirty="0"/>
              <a:t>Organização, controlo e feedback aos profissionais da Unidade, numa base regular, sobre a higiene das mãos</a:t>
            </a:r>
            <a:endParaRPr lang="pt-PT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GB" sz="1300" dirty="0" smtClean="0"/>
              <a:t>□ </a:t>
            </a:r>
            <a:r>
              <a:rPr lang="pt-PT" sz="1300" dirty="0"/>
              <a:t>Organização, controlo e feedback aos profissionais da Unidade, numa base regular, sobre a  vigilância </a:t>
            </a:r>
            <a:r>
              <a:rPr lang="pt-PT" sz="1300" dirty="0" smtClean="0"/>
              <a:t>de             </a:t>
            </a:r>
            <a:r>
              <a:rPr lang="pt-PT" sz="1300" dirty="0"/>
              <a:t>processos/auditorias às políticas e procedimentos de controlo de infeção </a:t>
            </a:r>
            <a:r>
              <a:rPr lang="en-GB" sz="1300" dirty="0" smtClean="0"/>
              <a:t>)</a:t>
            </a:r>
            <a:endParaRPr lang="en-US" sz="1300" dirty="0"/>
          </a:p>
          <a:p>
            <a:pPr>
              <a:lnSpc>
                <a:spcPct val="100000"/>
              </a:lnSpc>
            </a:pPr>
            <a:r>
              <a:rPr lang="en-GB" sz="1300" dirty="0"/>
              <a:t>□ Nenhuma das anteriores</a:t>
            </a:r>
            <a:endParaRPr lang="en-US" sz="1300" dirty="0"/>
          </a:p>
          <a:p>
            <a:r>
              <a:rPr lang="en-GB" sz="1300" dirty="0" smtClean="0"/>
              <a:t>			 </a:t>
            </a:r>
            <a:r>
              <a:rPr lang="en-GB" sz="1300" i="1" dirty="0" smtClean="0"/>
              <a:t>			</a:t>
            </a:r>
            <a:r>
              <a:rPr lang="en-GB" sz="1800" i="1" dirty="0" smtClean="0"/>
              <a:t>	</a:t>
            </a:r>
            <a:endParaRPr lang="fr-BE" dirty="0"/>
          </a:p>
        </p:txBody>
      </p:sp>
      <p:sp>
        <p:nvSpPr>
          <p:cNvPr id="8" name="Retângulo 7"/>
          <p:cNvSpPr/>
          <p:nvPr/>
        </p:nvSpPr>
        <p:spPr bwMode="auto">
          <a:xfrm>
            <a:off x="321391" y="446568"/>
            <a:ext cx="7699104" cy="428846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2033457" y="518206"/>
            <a:ext cx="46535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D – PRÁTICAS DE CONTROLO DE INFEÇÃO</a:t>
            </a:r>
            <a:endParaRPr lang="pt-PT" dirty="0"/>
          </a:p>
        </p:txBody>
      </p:sp>
      <p:sp>
        <p:nvSpPr>
          <p:cNvPr id="2" name="Menos 1"/>
          <p:cNvSpPr/>
          <p:nvPr/>
        </p:nvSpPr>
        <p:spPr bwMode="auto">
          <a:xfrm>
            <a:off x="3912782" y="1070043"/>
            <a:ext cx="4486940" cy="45719"/>
          </a:xfrm>
          <a:prstGeom prst="mathMinus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55643" y="2178996"/>
            <a:ext cx="47665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X</a:t>
            </a:r>
            <a:endParaRPr lang="pt-PT" dirty="0">
              <a:solidFill>
                <a:srgbClr val="FF0000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145914" y="2529192"/>
            <a:ext cx="47665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X</a:t>
            </a:r>
            <a:endParaRPr lang="pt-PT" dirty="0">
              <a:solidFill>
                <a:srgbClr val="FF0000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155643" y="2821022"/>
            <a:ext cx="47665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X</a:t>
            </a:r>
            <a:endParaRPr lang="pt-PT" dirty="0">
              <a:solidFill>
                <a:srgbClr val="FF0000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145915" y="3881337"/>
            <a:ext cx="47665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X</a:t>
            </a:r>
            <a:endParaRPr lang="pt-PT" dirty="0">
              <a:solidFill>
                <a:srgbClr val="FF0000"/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165371" y="4357991"/>
            <a:ext cx="47665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X</a:t>
            </a:r>
            <a:endParaRPr lang="pt-P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81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en-GB" dirty="0" smtClean="0"/>
              <a:t>caso Indicador 3: Perguntas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294095" y="1672046"/>
            <a:ext cx="8526463" cy="425649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400" dirty="0"/>
              <a:t>4. </a:t>
            </a:r>
            <a:r>
              <a:rPr lang="pt-PT" sz="1400" dirty="0"/>
              <a:t>Na </a:t>
            </a:r>
            <a:r>
              <a:rPr lang="pt-PT" sz="1400" dirty="0" smtClean="0"/>
              <a:t>UCCI, </a:t>
            </a:r>
            <a:r>
              <a:rPr lang="pt-PT" sz="1400" dirty="0"/>
              <a:t>há um grupo coordenador local do PPCIRA (GCL-PPCIRA) (interno ou externo</a:t>
            </a:r>
            <a:r>
              <a:rPr lang="pt-PT" sz="1400" dirty="0" smtClean="0"/>
              <a:t>)?</a:t>
            </a:r>
            <a:r>
              <a:rPr lang="en-GB" sz="1400" dirty="0" smtClean="0"/>
              <a:t> </a:t>
            </a:r>
            <a:r>
              <a:rPr lang="en-GB" sz="1400" i="1" dirty="0"/>
              <a:t>	</a:t>
            </a:r>
            <a:r>
              <a:rPr lang="en-GB" sz="1400" i="1" dirty="0" smtClean="0"/>
              <a:t>				□</a:t>
            </a:r>
            <a:r>
              <a:rPr lang="en-GB" sz="1400" dirty="0" smtClean="0"/>
              <a:t>  </a:t>
            </a:r>
            <a:r>
              <a:rPr lang="en-GB" sz="1400" i="1" dirty="0"/>
              <a:t>sim </a:t>
            </a:r>
            <a:r>
              <a:rPr lang="en-GB" sz="1400" dirty="0"/>
              <a:t>	  </a:t>
            </a:r>
            <a:r>
              <a:rPr lang="en-GB" sz="1400" i="1" dirty="0"/>
              <a:t>□</a:t>
            </a:r>
            <a:r>
              <a:rPr lang="en-GB" sz="1400" dirty="0"/>
              <a:t>  </a:t>
            </a:r>
            <a:r>
              <a:rPr lang="en-GB" sz="1400" i="1" dirty="0" smtClean="0"/>
              <a:t>Não</a:t>
            </a:r>
          </a:p>
          <a:p>
            <a:pPr>
              <a:lnSpc>
                <a:spcPct val="100000"/>
              </a:lnSpc>
            </a:pPr>
            <a:endParaRPr lang="en-US" sz="300" dirty="0"/>
          </a:p>
          <a:p>
            <a:pPr>
              <a:lnSpc>
                <a:spcPct val="100000"/>
              </a:lnSpc>
            </a:pPr>
            <a:r>
              <a:rPr lang="en-GB" sz="1400" dirty="0"/>
              <a:t> </a:t>
            </a:r>
            <a:r>
              <a:rPr lang="en-GB" sz="1400" dirty="0" smtClean="0"/>
              <a:t>5</a:t>
            </a:r>
            <a:r>
              <a:rPr lang="en-GB" sz="1400" dirty="0"/>
              <a:t>. </a:t>
            </a:r>
            <a:r>
              <a:rPr lang="pt-PT" sz="1400" dirty="0"/>
              <a:t>Quantas reuniões foram organizadas pelo GCL-PPCIRA no ano passado</a:t>
            </a:r>
            <a:r>
              <a:rPr lang="pt-PT" sz="1400" dirty="0" smtClean="0"/>
              <a:t>?</a:t>
            </a:r>
          </a:p>
          <a:p>
            <a:pPr>
              <a:lnSpc>
                <a:spcPct val="100000"/>
              </a:lnSpc>
            </a:pPr>
            <a:r>
              <a:rPr lang="en-GB" sz="1400" i="1" dirty="0" smtClean="0"/>
              <a:t>Total </a:t>
            </a:r>
            <a:r>
              <a:rPr lang="en-GB" sz="1400" i="1" dirty="0"/>
              <a:t>número de reuniões no ano passado? 	</a:t>
            </a:r>
            <a:r>
              <a:rPr lang="en-GB" sz="1400" dirty="0" smtClean="0"/>
              <a:t>└─┴─┴─┘</a:t>
            </a:r>
            <a:endParaRPr lang="en-US" sz="300" dirty="0"/>
          </a:p>
          <a:p>
            <a:pPr>
              <a:lnSpc>
                <a:spcPct val="100000"/>
              </a:lnSpc>
            </a:pPr>
            <a:r>
              <a:rPr lang="en-GB" sz="1400" dirty="0"/>
              <a:t>7. </a:t>
            </a:r>
            <a:r>
              <a:rPr lang="en-GB" sz="1400" dirty="0" smtClean="0"/>
              <a:t>Na </a:t>
            </a:r>
            <a:r>
              <a:rPr lang="en-GB" sz="1400" dirty="0" err="1" smtClean="0"/>
              <a:t>unidade</a:t>
            </a:r>
            <a:r>
              <a:rPr lang="en-GB" sz="1400" dirty="0" smtClean="0"/>
              <a:t> </a:t>
            </a:r>
            <a:r>
              <a:rPr lang="pt-PT" sz="1400" dirty="0" smtClean="0"/>
              <a:t>existe </a:t>
            </a:r>
            <a:r>
              <a:rPr lang="pt-PT" sz="1400" dirty="0"/>
              <a:t>um protocolo escrito para</a:t>
            </a:r>
            <a:r>
              <a:rPr lang="en-GB" sz="1400" dirty="0" smtClean="0"/>
              <a:t>:</a:t>
            </a:r>
            <a:endParaRPr lang="en-US" sz="1400" dirty="0"/>
          </a:p>
          <a:p>
            <a:pPr>
              <a:lnSpc>
                <a:spcPct val="100000"/>
              </a:lnSpc>
            </a:pPr>
            <a:r>
              <a:rPr lang="en-GB" sz="1400" i="1" dirty="0" smtClean="0"/>
              <a:t>-  </a:t>
            </a:r>
            <a:r>
              <a:rPr lang="pt-PT" sz="1400" dirty="0" smtClean="0"/>
              <a:t>gestão </a:t>
            </a:r>
            <a:r>
              <a:rPr lang="pt-PT" sz="1400" dirty="0"/>
              <a:t>dos casos de MRSA e/ou outros microrganismos multirresistentes </a:t>
            </a:r>
            <a:r>
              <a:rPr lang="en-GB" sz="1400" i="1" dirty="0" smtClean="0"/>
              <a:t>    	</a:t>
            </a:r>
            <a:r>
              <a:rPr lang="en-GB" sz="1400" dirty="0" smtClean="0"/>
              <a:t>□  </a:t>
            </a:r>
            <a:r>
              <a:rPr lang="en-GB" sz="1400" dirty="0"/>
              <a:t>Sim □  </a:t>
            </a:r>
            <a:r>
              <a:rPr lang="en-GB" sz="1400" dirty="0" smtClean="0"/>
              <a:t>Não</a:t>
            </a:r>
            <a:r>
              <a:rPr lang="en-GB" sz="1400" i="1" dirty="0"/>
              <a:t>	</a:t>
            </a:r>
            <a:endParaRPr lang="en-US" sz="1400" dirty="0"/>
          </a:p>
          <a:p>
            <a:pPr>
              <a:lnSpc>
                <a:spcPct val="100000"/>
              </a:lnSpc>
            </a:pPr>
            <a:r>
              <a:rPr lang="en-GB" sz="1400" i="1" dirty="0"/>
              <a:t>- </a:t>
            </a:r>
            <a:r>
              <a:rPr lang="en-GB" sz="1400" i="1" dirty="0" smtClean="0"/>
              <a:t> </a:t>
            </a:r>
            <a:r>
              <a:rPr lang="en-GB" sz="1400" i="1" dirty="0" err="1" smtClean="0"/>
              <a:t>higiene</a:t>
            </a:r>
            <a:r>
              <a:rPr lang="en-GB" sz="1400" i="1" dirty="0" smtClean="0"/>
              <a:t> </a:t>
            </a:r>
            <a:r>
              <a:rPr lang="en-GB" sz="1400" i="1" dirty="0"/>
              <a:t>das mãos						</a:t>
            </a:r>
            <a:r>
              <a:rPr lang="en-GB" sz="1400" dirty="0"/>
              <a:t>□ Sim □ Não</a:t>
            </a:r>
            <a:endParaRPr lang="en-US" sz="1400" dirty="0"/>
          </a:p>
          <a:p>
            <a:pPr>
              <a:lnSpc>
                <a:spcPct val="100000"/>
              </a:lnSpc>
            </a:pPr>
            <a:r>
              <a:rPr lang="en-GB" sz="1400" i="1" dirty="0"/>
              <a:t>- </a:t>
            </a:r>
            <a:r>
              <a:rPr lang="en-GB" sz="1400" i="1" dirty="0" smtClean="0"/>
              <a:t> </a:t>
            </a:r>
            <a:r>
              <a:rPr lang="en-GB" sz="1400" i="1" dirty="0" err="1" smtClean="0"/>
              <a:t>gestão</a:t>
            </a:r>
            <a:r>
              <a:rPr lang="en-GB" sz="1400" i="1" dirty="0" smtClean="0"/>
              <a:t> </a:t>
            </a:r>
            <a:r>
              <a:rPr lang="en-GB" sz="1400" i="1" dirty="0"/>
              <a:t>dos cateteres urinários	</a:t>
            </a:r>
            <a:r>
              <a:rPr lang="en-GB" sz="1400" dirty="0"/>
              <a:t>  			</a:t>
            </a:r>
            <a:r>
              <a:rPr lang="en-GB" sz="1400" dirty="0" smtClean="0"/>
              <a:t>                 □  </a:t>
            </a:r>
            <a:r>
              <a:rPr lang="en-GB" sz="1400" dirty="0"/>
              <a:t>Sim □ Não</a:t>
            </a:r>
            <a:endParaRPr lang="en-US" sz="1400" dirty="0"/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GB" sz="1400" i="1" dirty="0" err="1" smtClean="0"/>
              <a:t>gestão</a:t>
            </a:r>
            <a:r>
              <a:rPr lang="en-GB" sz="1400" i="1" dirty="0" smtClean="0"/>
              <a:t> </a:t>
            </a:r>
            <a:r>
              <a:rPr lang="en-GB" sz="1400" i="1" dirty="0"/>
              <a:t>dos </a:t>
            </a:r>
            <a:r>
              <a:rPr lang="en-GB" sz="1400" i="1" dirty="0" err="1"/>
              <a:t>cateteres</a:t>
            </a:r>
            <a:r>
              <a:rPr lang="en-GB" sz="1400" i="1" dirty="0"/>
              <a:t> </a:t>
            </a:r>
            <a:r>
              <a:rPr lang="en-GB" sz="1400" i="1" dirty="0" err="1" smtClean="0"/>
              <a:t>vasculares</a:t>
            </a:r>
            <a:r>
              <a:rPr lang="en-GB" sz="1400" i="1" dirty="0" smtClean="0"/>
              <a:t> </a:t>
            </a:r>
            <a:r>
              <a:rPr lang="en-GB" sz="1400" i="1" dirty="0" err="1" smtClean="0"/>
              <a:t>centrais</a:t>
            </a:r>
            <a:r>
              <a:rPr lang="en-GB" sz="1400" i="1" dirty="0" smtClean="0"/>
              <a:t> e </a:t>
            </a:r>
            <a:r>
              <a:rPr lang="en-GB" sz="1400" i="1" dirty="0" err="1" smtClean="0"/>
              <a:t>periféricos</a:t>
            </a:r>
            <a:r>
              <a:rPr lang="en-GB" sz="1400" dirty="0"/>
              <a:t>	</a:t>
            </a:r>
            <a:r>
              <a:rPr lang="en-GB" sz="1400" dirty="0" smtClean="0"/>
              <a:t>	                 □  </a:t>
            </a:r>
            <a:r>
              <a:rPr lang="en-GB" sz="1400" dirty="0"/>
              <a:t>Sim □ </a:t>
            </a:r>
            <a:r>
              <a:rPr lang="en-GB" sz="1400" dirty="0" err="1" smtClean="0"/>
              <a:t>Não</a:t>
            </a:r>
            <a:endParaRPr lang="en-GB" sz="1400" dirty="0" smtClean="0"/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GB" sz="1400" i="1" dirty="0" err="1" smtClean="0"/>
              <a:t>gestão</a:t>
            </a:r>
            <a:r>
              <a:rPr lang="en-GB" sz="1400" i="1" dirty="0" smtClean="0"/>
              <a:t> </a:t>
            </a:r>
            <a:r>
              <a:rPr lang="en-GB" sz="1400" i="1" dirty="0"/>
              <a:t>da </a:t>
            </a:r>
            <a:r>
              <a:rPr lang="en-GB" sz="1400" i="1" dirty="0" err="1"/>
              <a:t>alimentação</a:t>
            </a:r>
            <a:r>
              <a:rPr lang="en-GB" sz="1400" i="1" dirty="0"/>
              <a:t> </a:t>
            </a:r>
            <a:r>
              <a:rPr lang="pt-PT" sz="1400" i="1" dirty="0" smtClean="0"/>
              <a:t>entérica</a:t>
            </a:r>
            <a:r>
              <a:rPr lang="en-GB" sz="1400" i="1" dirty="0"/>
              <a:t>		</a:t>
            </a:r>
            <a:r>
              <a:rPr lang="en-GB" sz="1400" dirty="0"/>
              <a:t>  		</a:t>
            </a:r>
            <a:r>
              <a:rPr lang="en-GB" sz="1400" dirty="0" smtClean="0"/>
              <a:t>                 □  </a:t>
            </a:r>
            <a:r>
              <a:rPr lang="en-GB" sz="1400" dirty="0"/>
              <a:t>Sim □  </a:t>
            </a:r>
            <a:r>
              <a:rPr lang="en-GB" sz="1400" dirty="0" smtClean="0"/>
              <a:t>Não</a:t>
            </a:r>
          </a:p>
          <a:p>
            <a:pPr>
              <a:lnSpc>
                <a:spcPct val="100000"/>
              </a:lnSpc>
            </a:pPr>
            <a:endParaRPr lang="en-US" sz="300" dirty="0"/>
          </a:p>
          <a:p>
            <a:r>
              <a:rPr lang="en-GB" sz="1400" dirty="0"/>
              <a:t>12. No ano passado, </a:t>
            </a:r>
            <a:r>
              <a:rPr lang="en-GB" sz="1400" dirty="0" err="1"/>
              <a:t>foi</a:t>
            </a:r>
            <a:r>
              <a:rPr lang="en-GB" sz="1400" dirty="0"/>
              <a:t> </a:t>
            </a:r>
            <a:r>
              <a:rPr lang="en-GB" sz="1400" dirty="0" err="1" smtClean="0"/>
              <a:t>organizada</a:t>
            </a:r>
            <a:r>
              <a:rPr lang="en-GB" sz="1400" dirty="0" smtClean="0"/>
              <a:t> </a:t>
            </a:r>
            <a:r>
              <a:rPr lang="en-GB" sz="1400" dirty="0" err="1" smtClean="0"/>
              <a:t>uma</a:t>
            </a:r>
            <a:r>
              <a:rPr lang="en-GB" sz="1400" dirty="0" smtClean="0"/>
              <a:t> </a:t>
            </a:r>
            <a:r>
              <a:rPr lang="en-GB" sz="1400" dirty="0" err="1" smtClean="0"/>
              <a:t>formação</a:t>
            </a:r>
            <a:r>
              <a:rPr lang="en-GB" sz="1400" dirty="0" smtClean="0"/>
              <a:t> </a:t>
            </a:r>
            <a:r>
              <a:rPr lang="en-GB" sz="1400" dirty="0" err="1" smtClean="0"/>
              <a:t>sobre</a:t>
            </a:r>
            <a:r>
              <a:rPr lang="en-GB" sz="1400" dirty="0" smtClean="0"/>
              <a:t> </a:t>
            </a:r>
            <a:r>
              <a:rPr lang="en-GB" sz="1400" dirty="0" err="1" smtClean="0"/>
              <a:t>higiene</a:t>
            </a:r>
            <a:r>
              <a:rPr lang="en-GB" sz="1400" dirty="0" smtClean="0"/>
              <a:t> </a:t>
            </a:r>
            <a:r>
              <a:rPr lang="en-GB" sz="1400" dirty="0"/>
              <a:t>das </a:t>
            </a:r>
            <a:r>
              <a:rPr lang="en-GB" sz="1400" dirty="0" err="1"/>
              <a:t>mãos</a:t>
            </a:r>
            <a:r>
              <a:rPr lang="en-GB" sz="1400" dirty="0"/>
              <a:t> </a:t>
            </a:r>
            <a:r>
              <a:rPr lang="en-GB" sz="1400" dirty="0" smtClean="0"/>
              <a:t>para </a:t>
            </a:r>
            <a:r>
              <a:rPr lang="en-GB" sz="1400" dirty="0" err="1" smtClean="0"/>
              <a:t>os</a:t>
            </a:r>
            <a:r>
              <a:rPr lang="en-GB" sz="1400" dirty="0" smtClean="0"/>
              <a:t> </a:t>
            </a:r>
            <a:r>
              <a:rPr lang="en-GB" sz="1400" dirty="0" err="1" smtClean="0"/>
              <a:t>profissionais</a:t>
            </a:r>
            <a:r>
              <a:rPr lang="en-GB" sz="1400" dirty="0" smtClean="0"/>
              <a:t> </a:t>
            </a:r>
            <a:r>
              <a:rPr lang="en-GB" sz="1400" dirty="0"/>
              <a:t>de cuidados da </a:t>
            </a:r>
            <a:r>
              <a:rPr lang="en-GB" sz="1400" dirty="0" err="1" smtClean="0"/>
              <a:t>unidade</a:t>
            </a:r>
            <a:r>
              <a:rPr lang="en-GB" sz="1400" dirty="0" smtClean="0"/>
              <a:t>?</a:t>
            </a:r>
            <a:endParaRPr lang="en-US" sz="1400" dirty="0"/>
          </a:p>
          <a:p>
            <a:r>
              <a:rPr lang="en-GB" sz="1400" dirty="0"/>
              <a:t>	</a:t>
            </a:r>
            <a:r>
              <a:rPr lang="en-GB" sz="1400" i="1" dirty="0"/>
              <a:t>□</a:t>
            </a:r>
            <a:r>
              <a:rPr lang="en-GB" sz="1400" dirty="0"/>
              <a:t>  </a:t>
            </a:r>
            <a:r>
              <a:rPr lang="en-GB" sz="1400" i="1" dirty="0"/>
              <a:t>sim </a:t>
            </a:r>
            <a:r>
              <a:rPr lang="en-GB" sz="1400" dirty="0"/>
              <a:t>	 </a:t>
            </a:r>
            <a:r>
              <a:rPr lang="en-GB" sz="1400" i="1" dirty="0"/>
              <a:t>□</a:t>
            </a:r>
            <a:r>
              <a:rPr lang="en-GB" sz="1400" dirty="0"/>
              <a:t>  </a:t>
            </a:r>
            <a:r>
              <a:rPr lang="en-GB" sz="1400" i="1" dirty="0"/>
              <a:t>Não</a:t>
            </a:r>
            <a:endParaRPr lang="en-US" sz="1400" dirty="0"/>
          </a:p>
          <a:p>
            <a:pPr eaLnBrk="0"/>
            <a:endParaRPr lang="en-US" sz="1800" dirty="0"/>
          </a:p>
          <a:p>
            <a:pPr eaLnBrk="0"/>
            <a:r>
              <a:rPr lang="en-GB" sz="1800" i="1" dirty="0" smtClean="0"/>
              <a:t>	</a:t>
            </a:r>
          </a:p>
          <a:p>
            <a:pPr eaLnBrk="0"/>
            <a:r>
              <a:rPr lang="en-GB" sz="1800" i="1" dirty="0"/>
              <a:t>					</a:t>
            </a: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18</a:t>
            </a:r>
            <a:endParaRPr lang="en-US" dirty="0"/>
          </a:p>
        </p:txBody>
      </p:sp>
      <p:sp>
        <p:nvSpPr>
          <p:cNvPr id="6" name="Retângulo 5"/>
          <p:cNvSpPr/>
          <p:nvPr/>
        </p:nvSpPr>
        <p:spPr bwMode="auto">
          <a:xfrm>
            <a:off x="650998" y="953914"/>
            <a:ext cx="7699104" cy="52755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374604" y="1066801"/>
            <a:ext cx="46535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D – PRÁTICAS DE CONTROLO DE INFEÇÃO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5289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813435"/>
            <a:ext cx="8229600" cy="822325"/>
          </a:xfrm>
        </p:spPr>
        <p:txBody>
          <a:bodyPr/>
          <a:lstStyle/>
          <a:p>
            <a:r>
              <a:rPr lang="fr-BE" dirty="0" err="1" smtClean="0"/>
              <a:t>Objetivo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2255520"/>
            <a:ext cx="8526463" cy="3986530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dirty="0" err="1" smtClean="0">
                <a:ea typeface="ＭＳ Ｐゴシック" pitchFamily="34" charset="-128"/>
              </a:rPr>
              <a:t>Usar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cenários para </a:t>
            </a:r>
            <a:r>
              <a:rPr lang="en-US" dirty="0" err="1">
                <a:ea typeface="ＭＳ Ｐゴシック" pitchFamily="34" charset="-128"/>
              </a:rPr>
              <a:t>auxiliar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a </a:t>
            </a:r>
            <a:r>
              <a:rPr lang="en-US" dirty="0" err="1" smtClean="0">
                <a:ea typeface="ＭＳ Ｐゴシック" pitchFamily="34" charset="-128"/>
              </a:rPr>
              <a:t>compreensão</a:t>
            </a:r>
            <a:r>
              <a:rPr lang="en-US" dirty="0" smtClean="0">
                <a:ea typeface="ＭＳ Ｐゴシック" pitchFamily="34" charset="-128"/>
              </a:rPr>
              <a:t> e </a:t>
            </a:r>
            <a:r>
              <a:rPr lang="en-US" dirty="0" err="1" smtClean="0">
                <a:ea typeface="ＭＳ Ｐゴシック" pitchFamily="34" charset="-128"/>
              </a:rPr>
              <a:t>preenchimento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do </a:t>
            </a:r>
            <a:r>
              <a:rPr lang="en-US" dirty="0" err="1">
                <a:ea typeface="ＭＳ Ｐゴシック" pitchFamily="34" charset="-128"/>
              </a:rPr>
              <a:t>questionário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institucional</a:t>
            </a:r>
            <a:r>
              <a:rPr lang="en-US" dirty="0" smtClean="0">
                <a:ea typeface="ＭＳ Ｐゴシック" pitchFamily="34" charset="-128"/>
              </a:rPr>
              <a:t> do HALT-3.</a:t>
            </a:r>
            <a:endParaRPr lang="en-US" dirty="0">
              <a:ea typeface="ＭＳ Ｐゴシック" pitchFamily="34" charset="-128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74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en-GB" dirty="0" err="1" smtClean="0"/>
              <a:t>caso</a:t>
            </a:r>
            <a:r>
              <a:rPr lang="en-GB" dirty="0" smtClean="0"/>
              <a:t> 3: </a:t>
            </a:r>
            <a:r>
              <a:rPr lang="en-GB" dirty="0" smtClean="0">
                <a:solidFill>
                  <a:srgbClr val="FF0000"/>
                </a:solidFill>
              </a:rPr>
              <a:t>respostas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294095" y="1672046"/>
            <a:ext cx="8526463" cy="425649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400" dirty="0"/>
              <a:t>4. </a:t>
            </a:r>
            <a:r>
              <a:rPr lang="pt-PT" sz="1400" dirty="0"/>
              <a:t>Na UCCI, há um grupo coordenador local do PPCIRA (GCL-PPCIRA) (interno ou externo)?</a:t>
            </a:r>
            <a:r>
              <a:rPr lang="en-GB" sz="1400" dirty="0"/>
              <a:t> 	</a:t>
            </a:r>
            <a:endParaRPr lang="en-GB" sz="1400" dirty="0" smtClean="0"/>
          </a:p>
          <a:p>
            <a:pPr>
              <a:lnSpc>
                <a:spcPct val="100000"/>
              </a:lnSpc>
            </a:pPr>
            <a:r>
              <a:rPr lang="en-GB" sz="1400" i="1" dirty="0"/>
              <a:t>	</a:t>
            </a:r>
            <a:r>
              <a:rPr lang="en-GB" sz="1400" i="1" dirty="0" smtClean="0"/>
              <a:t>				□</a:t>
            </a:r>
            <a:r>
              <a:rPr lang="en-GB" sz="1400" dirty="0" smtClean="0"/>
              <a:t>  </a:t>
            </a:r>
            <a:r>
              <a:rPr lang="en-GB" sz="1400" i="1" dirty="0"/>
              <a:t>sim </a:t>
            </a:r>
            <a:r>
              <a:rPr lang="en-GB" sz="1400" dirty="0"/>
              <a:t>	  </a:t>
            </a:r>
            <a:r>
              <a:rPr lang="en-GB" sz="1400" i="1" dirty="0"/>
              <a:t>□</a:t>
            </a:r>
            <a:r>
              <a:rPr lang="en-GB" sz="1400" dirty="0"/>
              <a:t>  </a:t>
            </a:r>
            <a:r>
              <a:rPr lang="en-GB" sz="1400" i="1" dirty="0" smtClean="0"/>
              <a:t>Não</a:t>
            </a:r>
          </a:p>
          <a:p>
            <a:pPr>
              <a:lnSpc>
                <a:spcPct val="100000"/>
              </a:lnSpc>
            </a:pPr>
            <a:endParaRPr lang="en-US" sz="300" dirty="0"/>
          </a:p>
          <a:p>
            <a:pPr>
              <a:lnSpc>
                <a:spcPct val="100000"/>
              </a:lnSpc>
            </a:pPr>
            <a:r>
              <a:rPr lang="en-GB" sz="1400" dirty="0"/>
              <a:t> </a:t>
            </a:r>
            <a:r>
              <a:rPr lang="en-GB" sz="1400" dirty="0" smtClean="0"/>
              <a:t>5</a:t>
            </a:r>
            <a:r>
              <a:rPr lang="en-GB" sz="1400" dirty="0"/>
              <a:t>. </a:t>
            </a:r>
            <a:r>
              <a:rPr lang="pt-PT" sz="1400" dirty="0" smtClean="0"/>
              <a:t>Quantas </a:t>
            </a:r>
            <a:r>
              <a:rPr lang="pt-PT" sz="1400" dirty="0"/>
              <a:t>reuniões foram organizadas pelo GCL-PPCIRA no ano passado</a:t>
            </a:r>
            <a:r>
              <a:rPr lang="pt-PT" sz="1400" dirty="0" smtClean="0"/>
              <a:t>?</a:t>
            </a:r>
          </a:p>
          <a:p>
            <a:pPr>
              <a:lnSpc>
                <a:spcPct val="100000"/>
              </a:lnSpc>
            </a:pPr>
            <a:r>
              <a:rPr lang="en-GB" sz="1400" i="1" dirty="0" smtClean="0"/>
              <a:t>Total </a:t>
            </a:r>
            <a:r>
              <a:rPr lang="en-GB" sz="1400" i="1" dirty="0" err="1"/>
              <a:t>número</a:t>
            </a:r>
            <a:r>
              <a:rPr lang="en-GB" sz="1400" i="1" dirty="0"/>
              <a:t> de </a:t>
            </a:r>
            <a:r>
              <a:rPr lang="en-GB" sz="1400" i="1" dirty="0" err="1"/>
              <a:t>reuniões</a:t>
            </a:r>
            <a:r>
              <a:rPr lang="en-GB" sz="1400" i="1" dirty="0"/>
              <a:t> no </a:t>
            </a:r>
            <a:r>
              <a:rPr lang="en-GB" sz="1400" i="1" dirty="0" err="1"/>
              <a:t>ano</a:t>
            </a:r>
            <a:r>
              <a:rPr lang="en-GB" sz="1400" i="1" dirty="0"/>
              <a:t> </a:t>
            </a:r>
            <a:r>
              <a:rPr lang="en-GB" sz="1400" i="1" dirty="0" err="1"/>
              <a:t>passado</a:t>
            </a:r>
            <a:r>
              <a:rPr lang="en-GB" sz="1400" i="1" dirty="0"/>
              <a:t>? 	</a:t>
            </a:r>
            <a:r>
              <a:rPr lang="en-GB" sz="1400" dirty="0"/>
              <a:t>└─┴─┴─┘</a:t>
            </a:r>
            <a:endParaRPr lang="en-US" sz="300" dirty="0"/>
          </a:p>
          <a:p>
            <a:pPr>
              <a:lnSpc>
                <a:spcPct val="100000"/>
              </a:lnSpc>
            </a:pPr>
            <a:endParaRPr lang="en-US" sz="300" dirty="0"/>
          </a:p>
          <a:p>
            <a:pPr>
              <a:lnSpc>
                <a:spcPct val="100000"/>
              </a:lnSpc>
            </a:pPr>
            <a:r>
              <a:rPr lang="en-GB" sz="1400" dirty="0"/>
              <a:t>7. Na </a:t>
            </a:r>
            <a:r>
              <a:rPr lang="en-GB" sz="1400" dirty="0" err="1"/>
              <a:t>unidade</a:t>
            </a:r>
            <a:r>
              <a:rPr lang="en-GB" sz="1400" dirty="0"/>
              <a:t> </a:t>
            </a:r>
            <a:r>
              <a:rPr lang="pt-PT" sz="1400" dirty="0"/>
              <a:t>existe um protocolo escrito para</a:t>
            </a:r>
            <a:r>
              <a:rPr lang="en-GB" sz="1400" dirty="0"/>
              <a:t>:</a:t>
            </a:r>
            <a:endParaRPr lang="en-US" sz="1400" dirty="0"/>
          </a:p>
          <a:p>
            <a:pPr>
              <a:lnSpc>
                <a:spcPct val="100000"/>
              </a:lnSpc>
            </a:pPr>
            <a:r>
              <a:rPr lang="en-GB" sz="1400" i="1" dirty="0"/>
              <a:t>-  </a:t>
            </a:r>
            <a:r>
              <a:rPr lang="pt-PT" sz="1400" dirty="0"/>
              <a:t>gestão dos casos de MRSA e/ou outros microrganismos multirresistentes </a:t>
            </a:r>
            <a:r>
              <a:rPr lang="en-GB" sz="1400" i="1" dirty="0"/>
              <a:t>    	</a:t>
            </a:r>
            <a:r>
              <a:rPr lang="en-GB" sz="1400" dirty="0"/>
              <a:t>□  Sim □  </a:t>
            </a:r>
            <a:r>
              <a:rPr lang="en-GB" sz="1400" dirty="0" err="1"/>
              <a:t>Não</a:t>
            </a:r>
            <a:r>
              <a:rPr lang="en-GB" sz="1400" i="1" dirty="0"/>
              <a:t>	</a:t>
            </a:r>
            <a:endParaRPr lang="en-US" sz="1400" dirty="0"/>
          </a:p>
          <a:p>
            <a:pPr>
              <a:lnSpc>
                <a:spcPct val="100000"/>
              </a:lnSpc>
            </a:pPr>
            <a:r>
              <a:rPr lang="en-GB" sz="1400" i="1" dirty="0"/>
              <a:t>-  </a:t>
            </a:r>
            <a:r>
              <a:rPr lang="en-GB" sz="1400" i="1" dirty="0" err="1"/>
              <a:t>higiene</a:t>
            </a:r>
            <a:r>
              <a:rPr lang="en-GB" sz="1400" i="1" dirty="0"/>
              <a:t> das </a:t>
            </a:r>
            <a:r>
              <a:rPr lang="en-GB" sz="1400" i="1" dirty="0" err="1"/>
              <a:t>mãos</a:t>
            </a:r>
            <a:r>
              <a:rPr lang="en-GB" sz="1400" i="1" dirty="0"/>
              <a:t>						</a:t>
            </a:r>
            <a:r>
              <a:rPr lang="en-GB" sz="1400" dirty="0"/>
              <a:t>□ Sim □ </a:t>
            </a:r>
            <a:r>
              <a:rPr lang="en-GB" sz="1400" dirty="0" err="1"/>
              <a:t>Não</a:t>
            </a:r>
            <a:endParaRPr lang="en-US" sz="1400" dirty="0"/>
          </a:p>
          <a:p>
            <a:pPr>
              <a:lnSpc>
                <a:spcPct val="100000"/>
              </a:lnSpc>
            </a:pPr>
            <a:r>
              <a:rPr lang="en-GB" sz="1400" i="1" dirty="0"/>
              <a:t>-  </a:t>
            </a:r>
            <a:r>
              <a:rPr lang="en-GB" sz="1400" i="1" dirty="0" err="1"/>
              <a:t>gestão</a:t>
            </a:r>
            <a:r>
              <a:rPr lang="en-GB" sz="1400" i="1" dirty="0"/>
              <a:t> dos </a:t>
            </a:r>
            <a:r>
              <a:rPr lang="en-GB" sz="1400" i="1" dirty="0" err="1"/>
              <a:t>cateteres</a:t>
            </a:r>
            <a:r>
              <a:rPr lang="en-GB" sz="1400" i="1" dirty="0"/>
              <a:t> </a:t>
            </a:r>
            <a:r>
              <a:rPr lang="en-GB" sz="1400" i="1" dirty="0" err="1"/>
              <a:t>urinários</a:t>
            </a:r>
            <a:r>
              <a:rPr lang="en-GB" sz="1400" i="1" dirty="0"/>
              <a:t>	</a:t>
            </a:r>
            <a:r>
              <a:rPr lang="en-GB" sz="1400" dirty="0"/>
              <a:t>  			                 □  Sim □ </a:t>
            </a:r>
            <a:r>
              <a:rPr lang="en-GB" sz="1400" dirty="0" err="1"/>
              <a:t>Não</a:t>
            </a:r>
            <a:endParaRPr lang="en-US" sz="1400" dirty="0"/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GB" sz="1400" i="1" dirty="0" err="1"/>
              <a:t>gestão</a:t>
            </a:r>
            <a:r>
              <a:rPr lang="en-GB" sz="1400" i="1" dirty="0"/>
              <a:t> dos </a:t>
            </a:r>
            <a:r>
              <a:rPr lang="en-GB" sz="1400" i="1" dirty="0" err="1"/>
              <a:t>cateteres</a:t>
            </a:r>
            <a:r>
              <a:rPr lang="en-GB" sz="1400" i="1" dirty="0"/>
              <a:t> </a:t>
            </a:r>
            <a:r>
              <a:rPr lang="en-GB" sz="1400" i="1" dirty="0" err="1"/>
              <a:t>vasculares</a:t>
            </a:r>
            <a:r>
              <a:rPr lang="en-GB" sz="1400" i="1" dirty="0"/>
              <a:t> </a:t>
            </a:r>
            <a:r>
              <a:rPr lang="en-GB" sz="1400" i="1" dirty="0" err="1"/>
              <a:t>centrais</a:t>
            </a:r>
            <a:r>
              <a:rPr lang="en-GB" sz="1400" i="1" dirty="0"/>
              <a:t> e </a:t>
            </a:r>
            <a:r>
              <a:rPr lang="en-GB" sz="1400" i="1" dirty="0" err="1"/>
              <a:t>periféricos</a:t>
            </a:r>
            <a:r>
              <a:rPr lang="en-GB" sz="1400" dirty="0"/>
              <a:t>		                 □  Sim □ </a:t>
            </a:r>
            <a:r>
              <a:rPr lang="en-GB" sz="1400" dirty="0" err="1"/>
              <a:t>Não</a:t>
            </a:r>
            <a:endParaRPr lang="en-GB" sz="1400" dirty="0"/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GB" sz="1400" i="1" dirty="0" err="1"/>
              <a:t>gestão</a:t>
            </a:r>
            <a:r>
              <a:rPr lang="en-GB" sz="1400" i="1" dirty="0"/>
              <a:t> da </a:t>
            </a:r>
            <a:r>
              <a:rPr lang="en-GB" sz="1400" i="1" dirty="0" err="1"/>
              <a:t>alimentação</a:t>
            </a:r>
            <a:r>
              <a:rPr lang="en-GB" sz="1400" i="1" dirty="0"/>
              <a:t> </a:t>
            </a:r>
            <a:r>
              <a:rPr lang="pt-PT" sz="1400" dirty="0"/>
              <a:t>entérica</a:t>
            </a:r>
            <a:r>
              <a:rPr lang="en-GB" sz="1400" i="1" dirty="0"/>
              <a:t>		</a:t>
            </a:r>
            <a:r>
              <a:rPr lang="en-GB" sz="1400" dirty="0"/>
              <a:t>  		                 □  Sim □  </a:t>
            </a:r>
            <a:r>
              <a:rPr lang="en-GB" sz="1400" dirty="0" err="1"/>
              <a:t>Não</a:t>
            </a:r>
            <a:endParaRPr lang="en-GB" sz="1400" dirty="0"/>
          </a:p>
          <a:p>
            <a:r>
              <a:rPr lang="en-GB" sz="1400" dirty="0" smtClean="0"/>
              <a:t>12</a:t>
            </a:r>
            <a:r>
              <a:rPr lang="en-GB" sz="1400" dirty="0"/>
              <a:t>. No </a:t>
            </a:r>
            <a:r>
              <a:rPr lang="en-GB" sz="1400" dirty="0" err="1"/>
              <a:t>ano</a:t>
            </a:r>
            <a:r>
              <a:rPr lang="en-GB" sz="1400" dirty="0"/>
              <a:t> </a:t>
            </a:r>
            <a:r>
              <a:rPr lang="en-GB" sz="1400" dirty="0" err="1"/>
              <a:t>passado</a:t>
            </a:r>
            <a:r>
              <a:rPr lang="en-GB" sz="1400" dirty="0"/>
              <a:t>, </a:t>
            </a:r>
            <a:r>
              <a:rPr lang="en-GB" sz="1400" dirty="0" err="1"/>
              <a:t>foi</a:t>
            </a:r>
            <a:r>
              <a:rPr lang="en-GB" sz="1400" dirty="0"/>
              <a:t> </a:t>
            </a:r>
            <a:r>
              <a:rPr lang="en-GB" sz="1400" dirty="0" err="1"/>
              <a:t>organizada</a:t>
            </a:r>
            <a:r>
              <a:rPr lang="en-GB" sz="1400" dirty="0"/>
              <a:t> </a:t>
            </a:r>
            <a:r>
              <a:rPr lang="en-GB" sz="1400" dirty="0" err="1" smtClean="0"/>
              <a:t>uma</a:t>
            </a:r>
            <a:r>
              <a:rPr lang="en-GB" sz="1400" dirty="0" smtClean="0"/>
              <a:t> </a:t>
            </a:r>
            <a:r>
              <a:rPr lang="en-GB" sz="1400" dirty="0" err="1"/>
              <a:t>formação</a:t>
            </a:r>
            <a:r>
              <a:rPr lang="en-GB" sz="1400" dirty="0"/>
              <a:t> </a:t>
            </a:r>
            <a:r>
              <a:rPr lang="en-GB" sz="1400" dirty="0" err="1"/>
              <a:t>sobre</a:t>
            </a:r>
            <a:r>
              <a:rPr lang="en-GB" sz="1400" dirty="0"/>
              <a:t> </a:t>
            </a:r>
            <a:r>
              <a:rPr lang="en-GB" sz="1400" dirty="0" err="1"/>
              <a:t>higiene</a:t>
            </a:r>
            <a:r>
              <a:rPr lang="en-GB" sz="1400" dirty="0"/>
              <a:t> das </a:t>
            </a:r>
            <a:r>
              <a:rPr lang="en-GB" sz="1400" dirty="0" err="1"/>
              <a:t>mãos</a:t>
            </a:r>
            <a:r>
              <a:rPr lang="en-GB" sz="1400" dirty="0"/>
              <a:t> </a:t>
            </a:r>
            <a:r>
              <a:rPr lang="en-GB" sz="1400" dirty="0" smtClean="0"/>
              <a:t>para </a:t>
            </a:r>
            <a:r>
              <a:rPr lang="en-GB" sz="1400" dirty="0" err="1"/>
              <a:t>profissionais</a:t>
            </a:r>
            <a:r>
              <a:rPr lang="en-GB" sz="1400" dirty="0"/>
              <a:t> de </a:t>
            </a:r>
            <a:r>
              <a:rPr lang="en-GB" sz="1400" dirty="0" err="1"/>
              <a:t>cuidados</a:t>
            </a:r>
            <a:r>
              <a:rPr lang="en-GB" sz="1400" dirty="0"/>
              <a:t> da </a:t>
            </a:r>
            <a:r>
              <a:rPr lang="en-GB" sz="1400" dirty="0" err="1"/>
              <a:t>unidade</a:t>
            </a:r>
            <a:r>
              <a:rPr lang="en-GB" sz="1400" dirty="0" smtClean="0"/>
              <a:t>?   </a:t>
            </a:r>
            <a:r>
              <a:rPr lang="en-GB" sz="1400" dirty="0"/>
              <a:t>	</a:t>
            </a:r>
            <a:r>
              <a:rPr lang="en-GB" sz="1400" i="1" dirty="0"/>
              <a:t>□</a:t>
            </a:r>
            <a:r>
              <a:rPr lang="en-GB" sz="1400" dirty="0"/>
              <a:t>  </a:t>
            </a:r>
            <a:r>
              <a:rPr lang="en-GB" sz="1400" i="1" dirty="0"/>
              <a:t>sim </a:t>
            </a:r>
            <a:r>
              <a:rPr lang="en-GB" sz="1400" dirty="0"/>
              <a:t>	 </a:t>
            </a:r>
            <a:r>
              <a:rPr lang="en-GB" sz="1400" i="1" dirty="0"/>
              <a:t>□</a:t>
            </a:r>
            <a:r>
              <a:rPr lang="en-GB" sz="1400" dirty="0"/>
              <a:t>  </a:t>
            </a:r>
            <a:r>
              <a:rPr lang="en-GB" sz="1400" i="1" dirty="0"/>
              <a:t>Não</a:t>
            </a:r>
            <a:endParaRPr lang="en-US" sz="1400" dirty="0"/>
          </a:p>
          <a:p>
            <a:pPr eaLnBrk="0"/>
            <a:endParaRPr lang="en-US" sz="1800" dirty="0"/>
          </a:p>
          <a:p>
            <a:pPr eaLnBrk="0"/>
            <a:r>
              <a:rPr lang="en-GB" sz="1800" i="1" dirty="0" smtClean="0"/>
              <a:t>	</a:t>
            </a:r>
          </a:p>
          <a:p>
            <a:pPr eaLnBrk="0"/>
            <a:r>
              <a:rPr lang="en-GB" sz="1800" i="1" dirty="0"/>
              <a:t>					</a:t>
            </a: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21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81004" y="1901279"/>
            <a:ext cx="287383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solidFill>
                  <a:srgbClr val="FF0000"/>
                </a:solidFill>
              </a:rPr>
              <a:t>X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5177" y="2627695"/>
            <a:ext cx="28738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smtClean="0">
                <a:solidFill>
                  <a:srgbClr val="FF0000"/>
                </a:solidFill>
              </a:rPr>
              <a:t>0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4751823" y="2733057"/>
            <a:ext cx="1454331" cy="0"/>
          </a:xfrm>
          <a:prstGeom prst="lin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6596740" y="3542461"/>
            <a:ext cx="287383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solidFill>
                  <a:srgbClr val="FF0000"/>
                </a:solidFill>
              </a:rPr>
              <a:t>X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88028" y="3803340"/>
            <a:ext cx="287383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solidFill>
                  <a:srgbClr val="FF0000"/>
                </a:solidFill>
              </a:rPr>
              <a:t>X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83671" y="4117610"/>
            <a:ext cx="287383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solidFill>
                  <a:srgbClr val="FF0000"/>
                </a:solidFill>
              </a:rPr>
              <a:t>X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96740" y="4474661"/>
            <a:ext cx="287383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solidFill>
                  <a:srgbClr val="FF0000"/>
                </a:solidFill>
              </a:rPr>
              <a:t>X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45102" y="4849129"/>
            <a:ext cx="287383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solidFill>
                  <a:srgbClr val="FF0000"/>
                </a:solidFill>
              </a:rPr>
              <a:t>X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66328" y="5580775"/>
            <a:ext cx="287383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solidFill>
                  <a:srgbClr val="FF0000"/>
                </a:solidFill>
              </a:rPr>
              <a:t>X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9" name="Retângulo 18"/>
          <p:cNvSpPr/>
          <p:nvPr/>
        </p:nvSpPr>
        <p:spPr bwMode="auto">
          <a:xfrm>
            <a:off x="650998" y="953914"/>
            <a:ext cx="7699104" cy="52755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2374604" y="1066801"/>
            <a:ext cx="46535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D – PRÁTICAS DE CONTROLO DE INFEÇÃO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3448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  <p:bldP spid="12" grpId="0"/>
      <p:bldP spid="13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en-GB" dirty="0" err="1" smtClean="0"/>
              <a:t>caso</a:t>
            </a:r>
            <a:r>
              <a:rPr lang="en-GB" dirty="0" smtClean="0"/>
              <a:t> 3: Perguntas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89889" y="1672046"/>
            <a:ext cx="8526463" cy="4256496"/>
          </a:xfrm>
        </p:spPr>
        <p:txBody>
          <a:bodyPr/>
          <a:lstStyle/>
          <a:p>
            <a:r>
              <a:rPr lang="en-GB" sz="1400" dirty="0" smtClean="0"/>
              <a:t>7. E</a:t>
            </a:r>
            <a:r>
              <a:rPr lang="pt-PT" sz="1400" dirty="0" err="1" smtClean="0"/>
              <a:t>xiste</a:t>
            </a:r>
            <a:r>
              <a:rPr lang="pt-PT" sz="1400" dirty="0" smtClean="0"/>
              <a:t> </a:t>
            </a:r>
            <a:r>
              <a:rPr lang="pt-PT" sz="1400" dirty="0"/>
              <a:t>um programa de vigilância dos microrganismos multirresistentes? (relatório sumário anual para: </a:t>
            </a:r>
            <a:r>
              <a:rPr lang="pt-PT" sz="1400" i="1" dirty="0"/>
              <a:t>MRSA,</a:t>
            </a:r>
            <a:r>
              <a:rPr lang="pt-PT" sz="1400" dirty="0"/>
              <a:t> </a:t>
            </a:r>
            <a:r>
              <a:rPr lang="pt-PT" sz="1400" i="1" dirty="0" err="1"/>
              <a:t>Clostridium</a:t>
            </a:r>
            <a:r>
              <a:rPr lang="pt-PT" sz="1400" i="1" dirty="0"/>
              <a:t> </a:t>
            </a:r>
            <a:r>
              <a:rPr lang="pt-PT" sz="1400" i="1" dirty="0" err="1"/>
              <a:t>difficile</a:t>
            </a:r>
            <a:r>
              <a:rPr lang="pt-PT" sz="1400" i="1" dirty="0"/>
              <a:t>,</a:t>
            </a:r>
            <a:r>
              <a:rPr lang="pt-PT" sz="1400" dirty="0"/>
              <a:t> entre outros)</a:t>
            </a:r>
          </a:p>
          <a:p>
            <a:r>
              <a:rPr lang="en-GB" sz="1400" dirty="0"/>
              <a:t>	□ Sim □ Não</a:t>
            </a:r>
            <a:endParaRPr lang="en-US" sz="1400" dirty="0"/>
          </a:p>
          <a:p>
            <a:r>
              <a:rPr lang="en-GB" sz="1800" i="1" dirty="0"/>
              <a:t>		</a:t>
            </a: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19</a:t>
            </a:r>
            <a:endParaRPr lang="en-US" dirty="0"/>
          </a:p>
        </p:txBody>
      </p:sp>
      <p:sp>
        <p:nvSpPr>
          <p:cNvPr id="6" name="Retângulo 5"/>
          <p:cNvSpPr/>
          <p:nvPr/>
        </p:nvSpPr>
        <p:spPr bwMode="auto">
          <a:xfrm>
            <a:off x="650998" y="953914"/>
            <a:ext cx="7699104" cy="52755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374604" y="1066801"/>
            <a:ext cx="46535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E – POLÍTICA DE ANTIMICROBIANOS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679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Indicador</a:t>
            </a:r>
            <a:r>
              <a:rPr lang="fr-BE" dirty="0" smtClean="0"/>
              <a:t> case 3: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847089" y="1788778"/>
            <a:ext cx="7722979" cy="4256496"/>
          </a:xfrm>
        </p:spPr>
        <p:txBody>
          <a:bodyPr/>
          <a:lstStyle/>
          <a:p>
            <a:r>
              <a:rPr lang="en-GB" sz="1400" dirty="0" smtClean="0"/>
              <a:t>7</a:t>
            </a:r>
            <a:r>
              <a:rPr lang="en-GB" sz="1400" dirty="0"/>
              <a:t>. </a:t>
            </a:r>
            <a:r>
              <a:rPr lang="en-GB" sz="1400" dirty="0" smtClean="0"/>
              <a:t> </a:t>
            </a:r>
            <a:r>
              <a:rPr lang="en-GB" sz="1400" dirty="0"/>
              <a:t>E</a:t>
            </a:r>
            <a:r>
              <a:rPr lang="pt-PT" sz="1400" dirty="0" err="1"/>
              <a:t>xiste</a:t>
            </a:r>
            <a:r>
              <a:rPr lang="pt-PT" sz="1400" dirty="0"/>
              <a:t> um programa de vigilância dos microrganismos multirresistentes? (relatório sumário anual para: </a:t>
            </a:r>
            <a:r>
              <a:rPr lang="pt-PT" sz="1400" i="1" dirty="0"/>
              <a:t>MRSA,</a:t>
            </a:r>
            <a:r>
              <a:rPr lang="pt-PT" sz="1400" dirty="0"/>
              <a:t> </a:t>
            </a:r>
            <a:r>
              <a:rPr lang="pt-PT" sz="1400" i="1" dirty="0" err="1"/>
              <a:t>Clostridium</a:t>
            </a:r>
            <a:r>
              <a:rPr lang="pt-PT" sz="1400" i="1" dirty="0"/>
              <a:t> </a:t>
            </a:r>
            <a:r>
              <a:rPr lang="pt-PT" sz="1400" i="1" dirty="0" err="1"/>
              <a:t>difficile</a:t>
            </a:r>
            <a:r>
              <a:rPr lang="pt-PT" sz="1400" i="1" dirty="0"/>
              <a:t>,</a:t>
            </a:r>
            <a:r>
              <a:rPr lang="pt-PT" sz="1400" dirty="0"/>
              <a:t> entre outros)</a:t>
            </a:r>
          </a:p>
          <a:p>
            <a:r>
              <a:rPr lang="en-GB" sz="1400" dirty="0"/>
              <a:t>	□ Sim □ </a:t>
            </a:r>
            <a:r>
              <a:rPr lang="en-GB" sz="1400" dirty="0" err="1"/>
              <a:t>Não</a:t>
            </a:r>
            <a:endParaRPr lang="en-US" sz="1400" dirty="0"/>
          </a:p>
          <a:p>
            <a:r>
              <a:rPr lang="en-GB" sz="1400" dirty="0"/>
              <a:t>	</a:t>
            </a: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28779" y="2546780"/>
            <a:ext cx="287383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solidFill>
                  <a:srgbClr val="FF0000"/>
                </a:solidFill>
              </a:rPr>
              <a:t>X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Retângulo 6"/>
          <p:cNvSpPr/>
          <p:nvPr/>
        </p:nvSpPr>
        <p:spPr bwMode="auto">
          <a:xfrm>
            <a:off x="650998" y="953914"/>
            <a:ext cx="7699104" cy="52755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374604" y="1066801"/>
            <a:ext cx="46535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E – POLÍTICA DE ANTIMICROBIANOS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332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en-GB" dirty="0" err="1" smtClean="0"/>
              <a:t>caso</a:t>
            </a:r>
            <a:r>
              <a:rPr lang="en-GB" dirty="0" smtClean="0"/>
              <a:t> 4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dirty="0" smtClean="0"/>
              <a:t>Recentemente, a </a:t>
            </a:r>
            <a:r>
              <a:rPr lang="en-GB" dirty="0" err="1" smtClean="0"/>
              <a:t>direção</a:t>
            </a:r>
            <a:r>
              <a:rPr lang="en-GB" dirty="0" smtClean="0"/>
              <a:t> da UCCI </a:t>
            </a:r>
            <a:r>
              <a:rPr lang="en-GB" dirty="0" err="1" smtClean="0"/>
              <a:t>decidiu</a:t>
            </a:r>
            <a:r>
              <a:rPr lang="en-GB" dirty="0" smtClean="0"/>
              <a:t> trabalhar em conjunto com uma única farmácia e um </a:t>
            </a:r>
            <a:r>
              <a:rPr lang="en-GB" dirty="0" err="1" smtClean="0"/>
              <a:t>laboratório</a:t>
            </a:r>
            <a:r>
              <a:rPr lang="en-GB" dirty="0" smtClean="0"/>
              <a:t> de </a:t>
            </a:r>
            <a:r>
              <a:rPr lang="en-GB" dirty="0" err="1" smtClean="0"/>
              <a:t>microbiologia</a:t>
            </a:r>
            <a:r>
              <a:rPr lang="en-GB" dirty="0" smtClean="0"/>
              <a:t>. </a:t>
            </a:r>
          </a:p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dirty="0" smtClean="0"/>
              <a:t>A principal vantagem desta estreita colaboração com o laboratório é que eles </a:t>
            </a:r>
            <a:r>
              <a:rPr lang="en-GB" dirty="0" err="1" smtClean="0"/>
              <a:t>anualmente</a:t>
            </a:r>
            <a:r>
              <a:rPr lang="en-GB" dirty="0" smtClean="0"/>
              <a:t> </a:t>
            </a:r>
            <a:r>
              <a:rPr lang="en-GB" dirty="0" err="1" smtClean="0"/>
              <a:t>fornecerão</a:t>
            </a:r>
            <a:r>
              <a:rPr lang="en-GB" dirty="0" smtClean="0"/>
              <a:t> </a:t>
            </a:r>
            <a:r>
              <a:rPr lang="en-GB" dirty="0" err="1" smtClean="0"/>
              <a:t>informação</a:t>
            </a:r>
            <a:r>
              <a:rPr lang="en-GB" dirty="0" smtClean="0"/>
              <a:t> global de todas as amostras </a:t>
            </a:r>
            <a:r>
              <a:rPr lang="en-GB" dirty="0" err="1" smtClean="0"/>
              <a:t>microbiológicas</a:t>
            </a:r>
            <a:r>
              <a:rPr lang="en-GB" dirty="0" smtClean="0"/>
              <a:t> </a:t>
            </a:r>
            <a:r>
              <a:rPr lang="en-GB" dirty="0" err="1" smtClean="0"/>
              <a:t>realizadas</a:t>
            </a:r>
            <a:r>
              <a:rPr lang="en-GB" dirty="0" smtClean="0"/>
              <a:t> da UCCI e </a:t>
            </a:r>
            <a:r>
              <a:rPr lang="en-GB" dirty="0" err="1" smtClean="0"/>
              <a:t>respetivos</a:t>
            </a:r>
            <a:r>
              <a:rPr lang="en-GB" dirty="0" smtClean="0"/>
              <a:t> </a:t>
            </a:r>
            <a:r>
              <a:rPr lang="en-GB" dirty="0" err="1" smtClean="0"/>
              <a:t>padrões</a:t>
            </a:r>
            <a:r>
              <a:rPr lang="en-GB" dirty="0" smtClean="0"/>
              <a:t> de </a:t>
            </a:r>
            <a:r>
              <a:rPr lang="en-GB" dirty="0" err="1" smtClean="0"/>
              <a:t>susceptibilidade</a:t>
            </a:r>
            <a:r>
              <a:rPr lang="en-GB" dirty="0" smtClean="0"/>
              <a:t>.</a:t>
            </a:r>
          </a:p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dirty="0" smtClean="0"/>
              <a:t> A farmácia gera a cada 6 meses, um relatório de todos os antimicrobianos </a:t>
            </a:r>
            <a:r>
              <a:rPr lang="en-GB" dirty="0" err="1" smtClean="0"/>
              <a:t>prescritos</a:t>
            </a:r>
            <a:r>
              <a:rPr lang="en-GB" dirty="0" smtClean="0"/>
              <a:t> </a:t>
            </a:r>
            <a:r>
              <a:rPr lang="en-GB" dirty="0" err="1" smtClean="0"/>
              <a:t>na</a:t>
            </a:r>
            <a:r>
              <a:rPr lang="en-GB" dirty="0"/>
              <a:t> UCCI </a:t>
            </a:r>
            <a:r>
              <a:rPr lang="en-GB" dirty="0" err="1"/>
              <a:t>durante</a:t>
            </a:r>
            <a:r>
              <a:rPr lang="en-GB" dirty="0"/>
              <a:t> </a:t>
            </a:r>
            <a:r>
              <a:rPr lang="en-GB" dirty="0" err="1"/>
              <a:t>esse</a:t>
            </a:r>
            <a:r>
              <a:rPr lang="en-GB" dirty="0"/>
              <a:t> </a:t>
            </a:r>
            <a:r>
              <a:rPr lang="en-GB" dirty="0" err="1"/>
              <a:t>período</a:t>
            </a:r>
            <a:r>
              <a:rPr lang="en-GB" dirty="0"/>
              <a:t> de </a:t>
            </a:r>
            <a:r>
              <a:rPr lang="en-GB" dirty="0" smtClean="0"/>
              <a:t>tempo, </a:t>
            </a:r>
            <a:r>
              <a:rPr lang="en-GB" dirty="0" err="1" smtClean="0"/>
              <a:t>por</a:t>
            </a:r>
            <a:r>
              <a:rPr lang="en-GB" dirty="0" smtClean="0"/>
              <a:t> </a:t>
            </a:r>
            <a:r>
              <a:rPr lang="en-GB" dirty="0" err="1" smtClean="0"/>
              <a:t>classe</a:t>
            </a:r>
            <a:r>
              <a:rPr lang="en-GB" dirty="0" smtClean="0"/>
              <a:t> de </a:t>
            </a:r>
            <a:r>
              <a:rPr lang="en-GB" dirty="0" err="1" smtClean="0"/>
              <a:t>antimicrobiano</a:t>
            </a:r>
            <a:r>
              <a:rPr lang="en-GB" dirty="0" smtClean="0"/>
              <a:t>. O médico </a:t>
            </a:r>
            <a:r>
              <a:rPr lang="en-GB" dirty="0" err="1" smtClean="0"/>
              <a:t>coordenador</a:t>
            </a:r>
            <a:r>
              <a:rPr lang="en-GB" dirty="0" smtClean="0"/>
              <a:t> </a:t>
            </a:r>
            <a:r>
              <a:rPr lang="en-GB" dirty="0" err="1" smtClean="0"/>
              <a:t>discute</a:t>
            </a:r>
            <a:r>
              <a:rPr lang="en-GB" dirty="0" smtClean="0"/>
              <a:t> este relatório com todos os médicos de clínica geral que </a:t>
            </a:r>
            <a:r>
              <a:rPr lang="en-GB" dirty="0" err="1" smtClean="0"/>
              <a:t>apoiam</a:t>
            </a:r>
            <a:r>
              <a:rPr lang="en-GB" dirty="0" smtClean="0"/>
              <a:t> a </a:t>
            </a:r>
            <a:r>
              <a:rPr lang="en-GB" dirty="0" err="1" smtClean="0"/>
              <a:t>unidade</a:t>
            </a:r>
            <a:r>
              <a:rPr lang="en-GB" dirty="0" smtClean="0"/>
              <a:t> e acrescenta alguns comentários às taxas de </a:t>
            </a:r>
            <a:r>
              <a:rPr lang="en-GB" dirty="0" err="1" smtClean="0"/>
              <a:t>consumo</a:t>
            </a:r>
            <a:r>
              <a:rPr lang="en-GB" dirty="0" smtClean="0"/>
              <a:t>, </a:t>
            </a:r>
            <a:r>
              <a:rPr lang="en-GB" dirty="0" err="1" smtClean="0"/>
              <a:t>sendo</a:t>
            </a:r>
            <a:r>
              <a:rPr lang="en-GB" dirty="0" smtClean="0"/>
              <a:t> </a:t>
            </a:r>
            <a:r>
              <a:rPr lang="en-GB" dirty="0" err="1" smtClean="0"/>
              <a:t>tomadas</a:t>
            </a:r>
            <a:r>
              <a:rPr lang="en-GB" dirty="0" smtClean="0"/>
              <a:t> </a:t>
            </a:r>
            <a:r>
              <a:rPr lang="en-GB" dirty="0" err="1" smtClean="0"/>
              <a:t>ações</a:t>
            </a:r>
            <a:r>
              <a:rPr lang="en-GB" dirty="0" smtClean="0"/>
              <a:t> </a:t>
            </a:r>
            <a:r>
              <a:rPr lang="en-GB" dirty="0" err="1" smtClean="0"/>
              <a:t>corretivas</a:t>
            </a:r>
            <a:r>
              <a:rPr lang="en-GB" dirty="0" smtClean="0"/>
              <a:t> </a:t>
            </a:r>
            <a:r>
              <a:rPr lang="en-GB" dirty="0" err="1" smtClean="0"/>
              <a:t>na</a:t>
            </a:r>
            <a:r>
              <a:rPr lang="en-GB" dirty="0" smtClean="0"/>
              <a:t> </a:t>
            </a:r>
            <a:r>
              <a:rPr lang="en-GB" dirty="0" err="1" smtClean="0"/>
              <a:t>prescrição</a:t>
            </a:r>
            <a:r>
              <a:rPr lang="en-GB" dirty="0" smtClean="0"/>
              <a:t>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70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67394" y="357051"/>
            <a:ext cx="8229600" cy="564606"/>
          </a:xfrm>
        </p:spPr>
        <p:txBody>
          <a:bodyPr/>
          <a:lstStyle/>
          <a:p>
            <a:r>
              <a:rPr lang="en-GB" dirty="0" err="1" smtClean="0"/>
              <a:t>caso</a:t>
            </a:r>
            <a:r>
              <a:rPr lang="en-GB" dirty="0" smtClean="0"/>
              <a:t> 4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06433" y="1018540"/>
            <a:ext cx="8526463" cy="5162550"/>
          </a:xfrm>
        </p:spPr>
        <p:txBody>
          <a:bodyPr/>
          <a:lstStyle/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dirty="0" smtClean="0"/>
              <a:t>Na UCCI, há um livro de </a:t>
            </a:r>
            <a:r>
              <a:rPr lang="en-GB" dirty="0" err="1" smtClean="0"/>
              <a:t>bolso</a:t>
            </a:r>
            <a:r>
              <a:rPr lang="en-GB" dirty="0" smtClean="0"/>
              <a:t> </a:t>
            </a:r>
            <a:r>
              <a:rPr lang="en-GB" dirty="0" err="1" smtClean="0"/>
              <a:t>disponível</a:t>
            </a:r>
            <a:r>
              <a:rPr lang="en-GB" dirty="0" smtClean="0"/>
              <a:t>, para </a:t>
            </a:r>
            <a:r>
              <a:rPr lang="en-GB" dirty="0" err="1" smtClean="0"/>
              <a:t>todos</a:t>
            </a:r>
            <a:r>
              <a:rPr lang="en-GB" dirty="0" smtClean="0"/>
              <a:t> </a:t>
            </a:r>
            <a:r>
              <a:rPr lang="en-GB" dirty="0" err="1" smtClean="0"/>
              <a:t>os</a:t>
            </a:r>
            <a:r>
              <a:rPr lang="en-GB" dirty="0" smtClean="0"/>
              <a:t> medicos de </a:t>
            </a:r>
            <a:r>
              <a:rPr lang="en-GB" dirty="0" err="1" smtClean="0"/>
              <a:t>clínica</a:t>
            </a:r>
            <a:r>
              <a:rPr lang="en-GB" dirty="0" smtClean="0"/>
              <a:t> </a:t>
            </a:r>
            <a:r>
              <a:rPr lang="en-GB" dirty="0" err="1" smtClean="0"/>
              <a:t>geral</a:t>
            </a:r>
            <a:r>
              <a:rPr lang="en-GB" dirty="0" smtClean="0"/>
              <a:t> que </a:t>
            </a:r>
            <a:r>
              <a:rPr lang="en-GB" dirty="0" err="1" smtClean="0"/>
              <a:t>trabalham</a:t>
            </a:r>
            <a:r>
              <a:rPr lang="en-GB" dirty="0" smtClean="0"/>
              <a:t> </a:t>
            </a:r>
            <a:r>
              <a:rPr lang="en-GB" dirty="0" err="1" smtClean="0"/>
              <a:t>na</a:t>
            </a:r>
            <a:r>
              <a:rPr lang="en-GB" dirty="0" smtClean="0"/>
              <a:t> </a:t>
            </a:r>
            <a:r>
              <a:rPr lang="en-GB" dirty="0" err="1" smtClean="0"/>
              <a:t>unidade</a:t>
            </a:r>
            <a:r>
              <a:rPr lang="en-GB" dirty="0" smtClean="0"/>
              <a:t>, com </a:t>
            </a:r>
            <a:r>
              <a:rPr lang="en-GB" dirty="0" err="1" smtClean="0"/>
              <a:t>normas</a:t>
            </a:r>
            <a:r>
              <a:rPr lang="en-GB" dirty="0" smtClean="0"/>
              <a:t> para </a:t>
            </a:r>
            <a:r>
              <a:rPr lang="en-GB" dirty="0" err="1" smtClean="0"/>
              <a:t>prescrição</a:t>
            </a:r>
            <a:r>
              <a:rPr lang="en-GB" dirty="0" smtClean="0"/>
              <a:t> </a:t>
            </a:r>
            <a:r>
              <a:rPr lang="en-GB" dirty="0" err="1" smtClean="0"/>
              <a:t>antimicrobiana</a:t>
            </a:r>
            <a:r>
              <a:rPr lang="en-GB" dirty="0" smtClean="0"/>
              <a:t>: </a:t>
            </a:r>
            <a:r>
              <a:rPr lang="en-GB" dirty="0" err="1" smtClean="0"/>
              <a:t>nomeadamente</a:t>
            </a:r>
            <a:r>
              <a:rPr lang="en-GB" dirty="0" smtClean="0"/>
              <a:t> </a:t>
            </a:r>
            <a:r>
              <a:rPr lang="en-GB" dirty="0" err="1" smtClean="0"/>
              <a:t>aconselha</a:t>
            </a:r>
            <a:r>
              <a:rPr lang="en-GB" dirty="0" smtClean="0"/>
              <a:t> a </a:t>
            </a:r>
            <a:r>
              <a:rPr lang="en-GB" dirty="0" err="1" smtClean="0"/>
              <a:t>limitar</a:t>
            </a:r>
            <a:r>
              <a:rPr lang="en-GB" dirty="0" smtClean="0"/>
              <a:t> o  uso de </a:t>
            </a:r>
            <a:r>
              <a:rPr lang="en-GB" dirty="0" err="1" smtClean="0"/>
              <a:t>carbapenemos</a:t>
            </a:r>
            <a:r>
              <a:rPr lang="en-GB" dirty="0" smtClean="0"/>
              <a:t> e </a:t>
            </a:r>
            <a:r>
              <a:rPr lang="en-GB" dirty="0" err="1" smtClean="0"/>
              <a:t>glicopeptídeos</a:t>
            </a:r>
            <a:r>
              <a:rPr lang="en-GB" dirty="0" smtClean="0"/>
              <a:t> e </a:t>
            </a:r>
            <a:r>
              <a:rPr lang="en-GB" dirty="0" err="1" smtClean="0"/>
              <a:t>determina</a:t>
            </a:r>
            <a:r>
              <a:rPr lang="en-GB" dirty="0" smtClean="0"/>
              <a:t> quais os </a:t>
            </a:r>
            <a:r>
              <a:rPr lang="en-GB" dirty="0" err="1" smtClean="0"/>
              <a:t>antibióticos</a:t>
            </a:r>
            <a:r>
              <a:rPr lang="en-GB" dirty="0" smtClean="0"/>
              <a:t> a usar por indicação (por exemplo, ITR, ITU, pele e / </a:t>
            </a:r>
            <a:r>
              <a:rPr lang="en-GB" dirty="0" err="1" smtClean="0"/>
              <a:t>ou</a:t>
            </a:r>
            <a:r>
              <a:rPr lang="en-GB" dirty="0" smtClean="0"/>
              <a:t> </a:t>
            </a:r>
            <a:r>
              <a:rPr lang="en-GB" dirty="0" err="1" smtClean="0"/>
              <a:t>infeção</a:t>
            </a:r>
            <a:r>
              <a:rPr lang="en-GB" dirty="0" smtClean="0"/>
              <a:t> de feridas).  </a:t>
            </a:r>
          </a:p>
          <a:p>
            <a:pPr algn="ctr">
              <a:spcBef>
                <a:spcPts val="0"/>
              </a:spcBef>
              <a:spcAft>
                <a:spcPts val="1800"/>
              </a:spcAft>
            </a:pPr>
            <a:endParaRPr lang="en-GB" dirty="0" smtClean="0">
              <a:solidFill>
                <a:srgbClr val="FF0000"/>
              </a:solidFill>
            </a:endParaRPr>
          </a:p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en-GB" dirty="0" smtClean="0">
                <a:solidFill>
                  <a:srgbClr val="FF0000"/>
                </a:solidFill>
              </a:rPr>
              <a:t>Por favor, preencha seguintes perguntas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74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caso</a:t>
            </a:r>
            <a:r>
              <a:rPr lang="fr-BE" dirty="0" smtClean="0"/>
              <a:t> 4: Perguntas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89889" y="1672046"/>
            <a:ext cx="8526463" cy="4256496"/>
          </a:xfrm>
        </p:spPr>
        <p:txBody>
          <a:bodyPr/>
          <a:lstStyle/>
          <a:p>
            <a:r>
              <a:rPr lang="en-GB" sz="1600" dirty="0"/>
              <a:t>1. </a:t>
            </a:r>
            <a:r>
              <a:rPr lang="pt-PT" sz="1600" dirty="0"/>
              <a:t>A </a:t>
            </a:r>
            <a:r>
              <a:rPr lang="pt-PT" sz="1600" dirty="0" smtClean="0"/>
              <a:t>UCCI </a:t>
            </a:r>
            <a:r>
              <a:rPr lang="pt-PT" sz="1600" dirty="0"/>
              <a:t>usa uma lista restrita para a prescrição de antimicrobianos? (a prescrição requer permissão </a:t>
            </a:r>
            <a:r>
              <a:rPr lang="pt-PT" sz="1600" dirty="0" smtClean="0"/>
              <a:t>de </a:t>
            </a:r>
            <a:r>
              <a:rPr lang="pt-PT" sz="1600" dirty="0"/>
              <a:t>uma pessoa designada para o efeito, ou não é usada)</a:t>
            </a:r>
            <a:r>
              <a:rPr lang="en-GB" sz="1600" dirty="0"/>
              <a:t>	□ Sim □  </a:t>
            </a:r>
            <a:r>
              <a:rPr lang="en-GB" sz="1600" dirty="0" smtClean="0"/>
              <a:t>Não</a:t>
            </a:r>
          </a:p>
          <a:p>
            <a:endParaRPr lang="en-US" sz="1600" dirty="0"/>
          </a:p>
          <a:p>
            <a:r>
              <a:rPr lang="en-GB" sz="1600" dirty="0"/>
              <a:t> </a:t>
            </a:r>
            <a:r>
              <a:rPr lang="en-GB" sz="1600" dirty="0" smtClean="0"/>
              <a:t>2</a:t>
            </a:r>
            <a:r>
              <a:rPr lang="en-GB" sz="1600" dirty="0"/>
              <a:t>. </a:t>
            </a:r>
            <a:r>
              <a:rPr lang="pt-PT" sz="1600" dirty="0"/>
              <a:t>Se existe uma lista restrita, quais os tipos de antibióticos que são de prescrição restrita</a:t>
            </a:r>
            <a:r>
              <a:rPr lang="pt-PT" sz="1600" dirty="0" smtClean="0"/>
              <a:t>?</a:t>
            </a:r>
          </a:p>
          <a:p>
            <a:r>
              <a:rPr lang="en-GB" sz="1600" dirty="0" smtClean="0"/>
              <a:t>□ </a:t>
            </a:r>
            <a:r>
              <a:rPr lang="en-GB" sz="1600" dirty="0" err="1" smtClean="0"/>
              <a:t>carbapenemos</a:t>
            </a:r>
            <a:r>
              <a:rPr lang="en-GB" sz="1600" dirty="0" smtClean="0"/>
              <a:t>			</a:t>
            </a:r>
            <a:r>
              <a:rPr lang="en-GB" sz="1600" dirty="0"/>
              <a:t>□ </a:t>
            </a:r>
            <a:r>
              <a:rPr lang="en-GB" sz="1600" dirty="0" err="1" smtClean="0"/>
              <a:t>mupirocina</a:t>
            </a:r>
            <a:endParaRPr lang="en-US" sz="1600" dirty="0"/>
          </a:p>
          <a:p>
            <a:r>
              <a:rPr lang="en-GB" sz="1600" dirty="0" smtClean="0"/>
              <a:t>□ </a:t>
            </a:r>
            <a:r>
              <a:rPr lang="en-GB" sz="1600" dirty="0"/>
              <a:t>3ª geração </a:t>
            </a:r>
            <a:r>
              <a:rPr lang="en-GB" sz="1600" dirty="0" err="1" smtClean="0"/>
              <a:t>cefalosporinas</a:t>
            </a:r>
            <a:r>
              <a:rPr lang="en-GB" sz="1600" dirty="0" smtClean="0"/>
              <a:t>	              □ </a:t>
            </a:r>
            <a:r>
              <a:rPr lang="en-GB" sz="1600" dirty="0" err="1"/>
              <a:t>glicopeptídeos</a:t>
            </a:r>
            <a:endParaRPr lang="en-US" sz="1600" dirty="0"/>
          </a:p>
          <a:p>
            <a:r>
              <a:rPr lang="en-GB" sz="1600" dirty="0" smtClean="0"/>
              <a:t>□ </a:t>
            </a:r>
            <a:r>
              <a:rPr lang="en-GB" sz="1600" dirty="0" err="1" smtClean="0"/>
              <a:t>fluoroquinolonas</a:t>
            </a:r>
            <a:r>
              <a:rPr lang="en-GB" sz="1600" dirty="0" smtClean="0"/>
              <a:t>			□ </a:t>
            </a:r>
            <a:r>
              <a:rPr lang="en-GB" sz="1600" dirty="0"/>
              <a:t>antibióticos de largo </a:t>
            </a:r>
            <a:r>
              <a:rPr lang="en-GB" sz="1600" dirty="0" err="1" smtClean="0"/>
              <a:t>espectro</a:t>
            </a:r>
            <a:endParaRPr lang="en-GB" sz="1600" dirty="0" smtClean="0"/>
          </a:p>
          <a:p>
            <a:r>
              <a:rPr lang="en-GB" sz="1600" dirty="0" smtClean="0"/>
              <a:t>□ </a:t>
            </a:r>
            <a:r>
              <a:rPr lang="en-GB" sz="1600" dirty="0" err="1" smtClean="0"/>
              <a:t>vancomicina</a:t>
            </a:r>
            <a:r>
              <a:rPr lang="en-GB" sz="1600" dirty="0" smtClean="0"/>
              <a:t>			□ </a:t>
            </a:r>
            <a:r>
              <a:rPr lang="en-GB" sz="1600" dirty="0"/>
              <a:t>antibióticos administrados por via intravenosa</a:t>
            </a:r>
            <a:endParaRPr lang="en-US" sz="1600" dirty="0"/>
          </a:p>
          <a:p>
            <a:endParaRPr lang="en-US" sz="1400" dirty="0"/>
          </a:p>
          <a:p>
            <a:pPr eaLnBrk="0"/>
            <a:endParaRPr lang="en-US" sz="1800" dirty="0"/>
          </a:p>
          <a:p>
            <a:pPr eaLnBrk="0"/>
            <a:r>
              <a:rPr lang="en-GB" sz="1800" i="1" dirty="0" smtClean="0"/>
              <a:t>	</a:t>
            </a:r>
          </a:p>
          <a:p>
            <a:pPr eaLnBrk="0"/>
            <a:r>
              <a:rPr lang="en-GB" sz="1800" i="1" dirty="0"/>
              <a:t>					</a:t>
            </a: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25</a:t>
            </a:r>
            <a:endParaRPr lang="en-US" dirty="0"/>
          </a:p>
        </p:txBody>
      </p:sp>
      <p:sp>
        <p:nvSpPr>
          <p:cNvPr id="6" name="Retângulo 5"/>
          <p:cNvSpPr/>
          <p:nvPr/>
        </p:nvSpPr>
        <p:spPr bwMode="auto">
          <a:xfrm>
            <a:off x="650998" y="953914"/>
            <a:ext cx="7699104" cy="52755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374604" y="1066801"/>
            <a:ext cx="46535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E – POLÍTICA DE ANTIMICROBIANOS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2277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caso</a:t>
            </a:r>
            <a:r>
              <a:rPr lang="fr-BE" dirty="0" smtClean="0"/>
              <a:t> 4: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89889" y="1672046"/>
            <a:ext cx="8526463" cy="4256496"/>
          </a:xfrm>
        </p:spPr>
        <p:txBody>
          <a:bodyPr/>
          <a:lstStyle/>
          <a:p>
            <a:r>
              <a:rPr lang="en-GB" sz="1600" dirty="0" smtClean="0"/>
              <a:t>1. </a:t>
            </a:r>
            <a:r>
              <a:rPr lang="pt-PT" sz="1600" dirty="0" smtClean="0"/>
              <a:t>A UCCI usa uma lista restrita para a prescrição de antimicrobianos? (a prescrição requer permissão de uma pessoa designada para o efeito, ou não é usada)</a:t>
            </a:r>
            <a:r>
              <a:rPr lang="en-GB" sz="1600" dirty="0" smtClean="0"/>
              <a:t>	□ Sim □  </a:t>
            </a:r>
            <a:r>
              <a:rPr lang="en-GB" sz="1600" dirty="0" err="1" smtClean="0"/>
              <a:t>Não</a:t>
            </a:r>
            <a:endParaRPr lang="en-GB" sz="1600" dirty="0" smtClean="0"/>
          </a:p>
          <a:p>
            <a:endParaRPr lang="en-US" sz="1600" dirty="0"/>
          </a:p>
          <a:p>
            <a:r>
              <a:rPr lang="en-GB" sz="1600" dirty="0"/>
              <a:t> </a:t>
            </a:r>
            <a:r>
              <a:rPr lang="en-GB" sz="1600" dirty="0" smtClean="0"/>
              <a:t>2</a:t>
            </a:r>
            <a:r>
              <a:rPr lang="en-GB" sz="1600" dirty="0"/>
              <a:t>. </a:t>
            </a:r>
            <a:r>
              <a:rPr lang="pt-PT" sz="1600" dirty="0"/>
              <a:t>Se existe uma lista restrita, quais os tipos de antibióticos que são de prescrição restrita</a:t>
            </a:r>
            <a:r>
              <a:rPr lang="pt-PT" sz="1600" dirty="0" smtClean="0"/>
              <a:t>?</a:t>
            </a:r>
          </a:p>
          <a:p>
            <a:r>
              <a:rPr lang="en-GB" sz="1600" dirty="0" smtClean="0"/>
              <a:t>□ </a:t>
            </a:r>
            <a:r>
              <a:rPr lang="en-GB" sz="1600" dirty="0" err="1" smtClean="0"/>
              <a:t>carbapenemos</a:t>
            </a:r>
            <a:r>
              <a:rPr lang="en-GB" sz="1600" dirty="0" smtClean="0"/>
              <a:t>			</a:t>
            </a:r>
            <a:r>
              <a:rPr lang="en-GB" sz="1600" dirty="0"/>
              <a:t>□ </a:t>
            </a:r>
            <a:r>
              <a:rPr lang="en-GB" sz="1600" dirty="0" err="1" smtClean="0"/>
              <a:t>mupirocina</a:t>
            </a:r>
            <a:endParaRPr lang="en-US" sz="1600" dirty="0"/>
          </a:p>
          <a:p>
            <a:r>
              <a:rPr lang="en-GB" sz="1600" dirty="0" smtClean="0"/>
              <a:t>□ </a:t>
            </a:r>
            <a:r>
              <a:rPr lang="en-GB" sz="1600" dirty="0"/>
              <a:t>3ª geração </a:t>
            </a:r>
            <a:r>
              <a:rPr lang="en-GB" sz="1600" dirty="0" err="1" smtClean="0"/>
              <a:t>cefalosporinas</a:t>
            </a:r>
            <a:r>
              <a:rPr lang="en-GB" sz="1600" dirty="0" smtClean="0"/>
              <a:t>	              □ </a:t>
            </a:r>
            <a:r>
              <a:rPr lang="en-GB" sz="1600" dirty="0" err="1"/>
              <a:t>glicopeptídeos</a:t>
            </a:r>
            <a:endParaRPr lang="en-US" sz="1600" dirty="0"/>
          </a:p>
          <a:p>
            <a:r>
              <a:rPr lang="en-GB" sz="1600" dirty="0" smtClean="0"/>
              <a:t>□ </a:t>
            </a:r>
            <a:r>
              <a:rPr lang="en-GB" sz="1600" dirty="0" err="1" smtClean="0"/>
              <a:t>fluoroquinolonas</a:t>
            </a:r>
            <a:r>
              <a:rPr lang="en-GB" sz="1600" dirty="0" smtClean="0"/>
              <a:t>			□ </a:t>
            </a:r>
            <a:r>
              <a:rPr lang="en-GB" sz="1600" dirty="0"/>
              <a:t>antibióticos de largo </a:t>
            </a:r>
            <a:r>
              <a:rPr lang="en-GB" sz="1600" dirty="0" err="1" smtClean="0"/>
              <a:t>espectro</a:t>
            </a:r>
            <a:endParaRPr lang="en-GB" sz="1600" dirty="0" smtClean="0"/>
          </a:p>
          <a:p>
            <a:r>
              <a:rPr lang="en-GB" sz="1600" dirty="0" smtClean="0"/>
              <a:t>□ </a:t>
            </a:r>
            <a:r>
              <a:rPr lang="en-GB" sz="1600" dirty="0" err="1" smtClean="0"/>
              <a:t>vancomicina</a:t>
            </a:r>
            <a:r>
              <a:rPr lang="en-GB" sz="1600" dirty="0" smtClean="0"/>
              <a:t>			□ </a:t>
            </a:r>
            <a:r>
              <a:rPr lang="en-GB" sz="1600" dirty="0"/>
              <a:t>antibióticos administrados por via intravenosa</a:t>
            </a:r>
            <a:endParaRPr lang="en-US" sz="1600" dirty="0"/>
          </a:p>
          <a:p>
            <a:endParaRPr lang="en-US" sz="1400" dirty="0"/>
          </a:p>
          <a:p>
            <a:pPr eaLnBrk="0"/>
            <a:endParaRPr lang="en-US" sz="1800" dirty="0"/>
          </a:p>
          <a:p>
            <a:pPr eaLnBrk="0"/>
            <a:r>
              <a:rPr lang="en-GB" sz="1800" i="1" dirty="0" smtClean="0"/>
              <a:t>	</a:t>
            </a:r>
          </a:p>
          <a:p>
            <a:pPr eaLnBrk="0"/>
            <a:r>
              <a:rPr lang="en-GB" sz="1800" i="1" dirty="0"/>
              <a:t>					</a:t>
            </a: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25</a:t>
            </a:r>
            <a:endParaRPr lang="en-US" dirty="0"/>
          </a:p>
        </p:txBody>
      </p:sp>
      <p:sp>
        <p:nvSpPr>
          <p:cNvPr id="6" name="Retângulo 5"/>
          <p:cNvSpPr/>
          <p:nvPr/>
        </p:nvSpPr>
        <p:spPr bwMode="auto">
          <a:xfrm>
            <a:off x="650998" y="953914"/>
            <a:ext cx="7699104" cy="52755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374604" y="1066801"/>
            <a:ext cx="46535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E – POLÍTICA DE ANTIMICROBIANOS</a:t>
            </a:r>
            <a:endParaRPr lang="pt-PT" dirty="0"/>
          </a:p>
        </p:txBody>
      </p:sp>
      <p:sp>
        <p:nvSpPr>
          <p:cNvPr id="2" name="CaixaDeTexto 1"/>
          <p:cNvSpPr txBox="1"/>
          <p:nvPr/>
        </p:nvSpPr>
        <p:spPr>
          <a:xfrm>
            <a:off x="7227651" y="1955259"/>
            <a:ext cx="62257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X</a:t>
            </a:r>
            <a:endParaRPr lang="pt-P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65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254738" y="0"/>
            <a:ext cx="8229600" cy="564606"/>
          </a:xfrm>
        </p:spPr>
        <p:txBody>
          <a:bodyPr/>
          <a:lstStyle/>
          <a:p>
            <a:r>
              <a:rPr lang="fr-BE" dirty="0" err="1" smtClean="0"/>
              <a:t>caso</a:t>
            </a:r>
            <a:r>
              <a:rPr lang="fr-BE" dirty="0" smtClean="0"/>
              <a:t> 4: Perguntas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292613" y="1098115"/>
            <a:ext cx="8851388" cy="425649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400" dirty="0"/>
              <a:t>3. </a:t>
            </a:r>
            <a:r>
              <a:rPr lang="pt-PT" sz="1400" dirty="0"/>
              <a:t>Quais dos seguintes elementos estão presentes na </a:t>
            </a:r>
            <a:r>
              <a:rPr lang="pt-PT" sz="1400" dirty="0" smtClean="0"/>
              <a:t>unidade?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/>
              <a:t>□ </a:t>
            </a:r>
            <a:r>
              <a:rPr lang="pt-PT" sz="1300" dirty="0" smtClean="0"/>
              <a:t>Uma </a:t>
            </a:r>
            <a:r>
              <a:rPr lang="pt-PT" sz="1300" dirty="0"/>
              <a:t>comissão de antibióticos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1300" dirty="0"/>
              <a:t>□ Formação regular anual sobre a prescrição adequada de antibióticos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1300" dirty="0"/>
              <a:t>□ </a:t>
            </a:r>
            <a:r>
              <a:rPr lang="pt-PT" sz="1300" i="1" dirty="0" err="1"/>
              <a:t>Guidelines</a:t>
            </a:r>
            <a:r>
              <a:rPr lang="pt-PT" sz="1300" i="1" dirty="0"/>
              <a:t> </a:t>
            </a:r>
            <a:r>
              <a:rPr lang="pt-PT" sz="1300" dirty="0"/>
              <a:t>escritas, para o uso adequado dos antibióticos (boa prática)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1300" dirty="0"/>
              <a:t>□ Dados disponíveis sobre o consumo anual de antimicrobianos, por classes de </a:t>
            </a:r>
            <a:r>
              <a:rPr lang="pt-PT" sz="1300" dirty="0" smtClean="0"/>
              <a:t>antimicrobianos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1300" dirty="0" smtClean="0"/>
              <a:t>□ </a:t>
            </a:r>
            <a:r>
              <a:rPr lang="pt-PT" sz="1300" dirty="0"/>
              <a:t>Um sistema para lembrar os profissionais de saúde sobre a importância das amostras </a:t>
            </a:r>
            <a:r>
              <a:rPr lang="pt-PT" sz="1300" dirty="0" smtClean="0"/>
              <a:t>microbiológicas</a:t>
            </a:r>
            <a:r>
              <a:rPr lang="pt-PT" sz="1300" dirty="0"/>
              <a:t>, para documentar a melhor escolha antimicrobiana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1300" dirty="0"/>
              <a:t>□ Locais (isto é, para que a região / localidade ou nacional, se um pequeno país), resumos </a:t>
            </a:r>
            <a:r>
              <a:rPr lang="pt-PT" sz="1300" dirty="0" smtClean="0"/>
              <a:t>dos </a:t>
            </a:r>
            <a:r>
              <a:rPr lang="pt-PT" sz="1300" dirty="0"/>
              <a:t>perfis de resistência antimicrobiana disponível na Unidade ou nos serviços de </a:t>
            </a:r>
            <a:r>
              <a:rPr lang="pt-PT" sz="1300" dirty="0" smtClean="0"/>
              <a:t>cirurgia geral/medicina </a:t>
            </a:r>
            <a:r>
              <a:rPr lang="pt-PT" sz="1300" dirty="0"/>
              <a:t>geral)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1300" dirty="0"/>
              <a:t>□ Um sistema que requer permissão de uma ou mais pessoas designadas, para prescrição </a:t>
            </a:r>
            <a:r>
              <a:rPr lang="pt-PT" sz="1300" dirty="0" smtClean="0"/>
              <a:t>de antimicrobianos </a:t>
            </a:r>
            <a:r>
              <a:rPr lang="pt-PT" sz="1300" dirty="0"/>
              <a:t>restritos, não incluídos no formulário locais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1300" dirty="0"/>
              <a:t>□ Aconselhamento de um farmacêutico sobre os antimicrobianos não incluídos no formulário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1300" dirty="0"/>
              <a:t>□ Um formulário terapêutico, que compreende uma lista de antibióticos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1300" dirty="0"/>
              <a:t>□ </a:t>
            </a:r>
            <a:r>
              <a:rPr lang="pt-PT" sz="1300" i="1" dirty="0"/>
              <a:t>Feedback </a:t>
            </a:r>
            <a:r>
              <a:rPr lang="pt-PT" sz="1300" dirty="0"/>
              <a:t>às equipas clínicas (médicos e enfermeiros) sobre o consumo de antimicrobianos </a:t>
            </a:r>
            <a:r>
              <a:rPr lang="pt-PT" sz="1300" dirty="0" smtClean="0"/>
              <a:t>na Unidade</a:t>
            </a:r>
            <a:endParaRPr lang="pt-PT" sz="13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1300" dirty="0"/>
              <a:t>□ Nenhuma das acima</a:t>
            </a:r>
          </a:p>
          <a:p>
            <a:pPr>
              <a:lnSpc>
                <a:spcPct val="100000"/>
              </a:lnSpc>
            </a:pPr>
            <a:endParaRPr lang="en-US" sz="1400" dirty="0"/>
          </a:p>
          <a:p>
            <a:pPr eaLnBrk="0"/>
            <a:endParaRPr lang="en-US" sz="1800" dirty="0"/>
          </a:p>
          <a:p>
            <a:pPr eaLnBrk="0"/>
            <a:r>
              <a:rPr lang="en-GB" sz="1800" i="1" dirty="0" smtClean="0"/>
              <a:t>	</a:t>
            </a:r>
          </a:p>
          <a:p>
            <a:pPr eaLnBrk="0"/>
            <a:r>
              <a:rPr lang="en-GB" sz="1800" i="1" dirty="0"/>
              <a:t>					</a:t>
            </a: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26</a:t>
            </a:r>
            <a:endParaRPr lang="en-US" dirty="0"/>
          </a:p>
        </p:txBody>
      </p:sp>
      <p:sp>
        <p:nvSpPr>
          <p:cNvPr id="7" name="Retângulo 6"/>
          <p:cNvSpPr/>
          <p:nvPr/>
        </p:nvSpPr>
        <p:spPr bwMode="auto">
          <a:xfrm>
            <a:off x="310529" y="438348"/>
            <a:ext cx="7699104" cy="52755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092503" y="541508"/>
            <a:ext cx="46535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E – POLÍTICA DE ANTIMICROBIANOS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90924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254738" y="0"/>
            <a:ext cx="8229600" cy="564606"/>
          </a:xfrm>
        </p:spPr>
        <p:txBody>
          <a:bodyPr/>
          <a:lstStyle/>
          <a:p>
            <a:r>
              <a:rPr lang="fr-BE" dirty="0" err="1" smtClean="0"/>
              <a:t>caso</a:t>
            </a:r>
            <a:r>
              <a:rPr lang="fr-BE" dirty="0" smtClean="0"/>
              <a:t> 4: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292613" y="1098115"/>
            <a:ext cx="8851388" cy="425649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400" dirty="0"/>
              <a:t>3. </a:t>
            </a:r>
            <a:r>
              <a:rPr lang="pt-PT" sz="1400" dirty="0"/>
              <a:t>Quais dos seguintes elementos estão presentes na </a:t>
            </a:r>
            <a:r>
              <a:rPr lang="pt-PT" sz="1400" dirty="0" smtClean="0"/>
              <a:t>unidade?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/>
              <a:t>□ </a:t>
            </a:r>
            <a:r>
              <a:rPr lang="pt-PT" sz="1300" dirty="0" smtClean="0"/>
              <a:t>Uma </a:t>
            </a:r>
            <a:r>
              <a:rPr lang="pt-PT" sz="1300" dirty="0"/>
              <a:t>comissão de antibióticos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1300" dirty="0"/>
              <a:t>□ Formação regular anual sobre a prescrição adequada de antibióticos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1300" dirty="0"/>
              <a:t>□ </a:t>
            </a:r>
            <a:r>
              <a:rPr lang="pt-PT" sz="1300" i="1" dirty="0" err="1"/>
              <a:t>Guidelines</a:t>
            </a:r>
            <a:r>
              <a:rPr lang="pt-PT" sz="1300" i="1" dirty="0"/>
              <a:t> </a:t>
            </a:r>
            <a:r>
              <a:rPr lang="pt-PT" sz="1300" dirty="0"/>
              <a:t>escritas, para o uso adequado dos antibióticos (boa prática)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1300" dirty="0"/>
              <a:t>□ Dados disponíveis sobre o consumo anual de antimicrobianos, por classes de </a:t>
            </a:r>
            <a:r>
              <a:rPr lang="pt-PT" sz="1300" dirty="0" smtClean="0"/>
              <a:t>antimicrobianos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1300" dirty="0" smtClean="0"/>
              <a:t>□ </a:t>
            </a:r>
            <a:r>
              <a:rPr lang="pt-PT" sz="1300" dirty="0"/>
              <a:t>Um sistema para lembrar os profissionais de saúde sobre a importância das amostras </a:t>
            </a:r>
            <a:r>
              <a:rPr lang="pt-PT" sz="1300" dirty="0" smtClean="0"/>
              <a:t>microbiológicas</a:t>
            </a:r>
            <a:r>
              <a:rPr lang="pt-PT" sz="1300" dirty="0"/>
              <a:t>, para documentar a melhor escolha antimicrobiana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1300" dirty="0"/>
              <a:t>□ Locais (isto é, para que a região / localidade ou nacional, se um pequeno país), resumos </a:t>
            </a:r>
            <a:r>
              <a:rPr lang="pt-PT" sz="1300" dirty="0" smtClean="0"/>
              <a:t>dos </a:t>
            </a:r>
            <a:r>
              <a:rPr lang="pt-PT" sz="1300" dirty="0"/>
              <a:t>perfis de resistência antimicrobiana disponível na Unidade ou nos serviços de </a:t>
            </a:r>
            <a:r>
              <a:rPr lang="pt-PT" sz="1300" dirty="0" smtClean="0"/>
              <a:t>cirurgia geral/medicina </a:t>
            </a:r>
            <a:r>
              <a:rPr lang="pt-PT" sz="1300" dirty="0"/>
              <a:t>geral)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1300" dirty="0"/>
              <a:t>□ Um sistema que requer permissão de uma ou mais pessoas designadas, para prescrição </a:t>
            </a:r>
            <a:r>
              <a:rPr lang="pt-PT" sz="1300" dirty="0" smtClean="0"/>
              <a:t>de antimicrobianos </a:t>
            </a:r>
            <a:r>
              <a:rPr lang="pt-PT" sz="1300" dirty="0"/>
              <a:t>restritos, não incluídos no formulário locais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1300" dirty="0"/>
              <a:t>□ Aconselhamento de um farmacêutico sobre os antimicrobianos não incluídos no formulário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1300" dirty="0"/>
              <a:t>□ Um formulário terapêutico, que compreende uma lista de antibióticos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1300" dirty="0"/>
              <a:t>□ </a:t>
            </a:r>
            <a:r>
              <a:rPr lang="pt-PT" sz="1300" i="1" dirty="0"/>
              <a:t>Feedback </a:t>
            </a:r>
            <a:r>
              <a:rPr lang="pt-PT" sz="1300" dirty="0"/>
              <a:t>às equipas clínicas (médicos e enfermeiros) sobre o consumo de antimicrobianos </a:t>
            </a:r>
            <a:r>
              <a:rPr lang="pt-PT" sz="1300" dirty="0" smtClean="0"/>
              <a:t>na Unidade</a:t>
            </a:r>
            <a:endParaRPr lang="pt-PT" sz="13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1300" dirty="0"/>
              <a:t>□ Nenhuma das acima</a:t>
            </a:r>
          </a:p>
          <a:p>
            <a:pPr>
              <a:lnSpc>
                <a:spcPct val="100000"/>
              </a:lnSpc>
            </a:pPr>
            <a:endParaRPr lang="en-US" sz="1400" dirty="0"/>
          </a:p>
          <a:p>
            <a:pPr eaLnBrk="0"/>
            <a:endParaRPr lang="en-US" sz="1800" dirty="0"/>
          </a:p>
          <a:p>
            <a:pPr eaLnBrk="0"/>
            <a:r>
              <a:rPr lang="en-GB" sz="1800" i="1" dirty="0" smtClean="0"/>
              <a:t>	</a:t>
            </a:r>
          </a:p>
          <a:p>
            <a:pPr eaLnBrk="0"/>
            <a:r>
              <a:rPr lang="en-GB" sz="1800" i="1" dirty="0"/>
              <a:t>					</a:t>
            </a: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26</a:t>
            </a:r>
            <a:endParaRPr lang="en-US" dirty="0"/>
          </a:p>
        </p:txBody>
      </p:sp>
      <p:sp>
        <p:nvSpPr>
          <p:cNvPr id="7" name="Retângulo 6"/>
          <p:cNvSpPr/>
          <p:nvPr/>
        </p:nvSpPr>
        <p:spPr bwMode="auto">
          <a:xfrm>
            <a:off x="310529" y="438348"/>
            <a:ext cx="7699104" cy="52755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092503" y="541508"/>
            <a:ext cx="46535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E – POLÍTICA DE ANTIMICROBIANOS</a:t>
            </a:r>
            <a:endParaRPr lang="pt-PT" dirty="0"/>
          </a:p>
        </p:txBody>
      </p:sp>
      <p:sp>
        <p:nvSpPr>
          <p:cNvPr id="2" name="CaixaDeTexto 1"/>
          <p:cNvSpPr txBox="1"/>
          <p:nvPr/>
        </p:nvSpPr>
        <p:spPr>
          <a:xfrm>
            <a:off x="126459" y="5330757"/>
            <a:ext cx="398834" cy="544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X</a:t>
            </a:r>
            <a:endParaRPr lang="pt-PT" dirty="0">
              <a:solidFill>
                <a:srgbClr val="FF0000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13489" y="2341124"/>
            <a:ext cx="398834" cy="544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X</a:t>
            </a:r>
            <a:endParaRPr lang="pt-PT" dirty="0">
              <a:solidFill>
                <a:srgbClr val="FF0000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123216" y="1971473"/>
            <a:ext cx="398834" cy="544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X</a:t>
            </a:r>
            <a:endParaRPr lang="pt-PT" dirty="0">
              <a:solidFill>
                <a:srgbClr val="FF0000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142672" y="4948137"/>
            <a:ext cx="398834" cy="544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X</a:t>
            </a:r>
            <a:endParaRPr lang="pt-PT" dirty="0">
              <a:solidFill>
                <a:srgbClr val="FF0000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110246" y="3320375"/>
            <a:ext cx="398834" cy="544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X</a:t>
            </a:r>
            <a:endParaRPr lang="pt-P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9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caso</a:t>
            </a:r>
            <a:r>
              <a:rPr lang="fr-BE" dirty="0" smtClean="0"/>
              <a:t> 4</a:t>
            </a:r>
            <a:r>
              <a:rPr lang="fr-BE" dirty="0"/>
              <a:t>: </a:t>
            </a:r>
            <a:r>
              <a:rPr lang="fr-BE" dirty="0" err="1" smtClean="0"/>
              <a:t>Perguntas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89889" y="1672046"/>
            <a:ext cx="8526463" cy="4256496"/>
          </a:xfrm>
        </p:spPr>
        <p:txBody>
          <a:bodyPr/>
          <a:lstStyle/>
          <a:p>
            <a:r>
              <a:rPr lang="en-GB" sz="1600" dirty="0"/>
              <a:t>4. </a:t>
            </a:r>
            <a:r>
              <a:rPr lang="pt-PT" sz="1600" dirty="0"/>
              <a:t>Se existem </a:t>
            </a:r>
            <a:r>
              <a:rPr lang="pt-PT" sz="1600" i="1" dirty="0" err="1" smtClean="0"/>
              <a:t>guidelines</a:t>
            </a:r>
            <a:r>
              <a:rPr lang="pt-PT" sz="1600" dirty="0" smtClean="0"/>
              <a:t> </a:t>
            </a:r>
            <a:r>
              <a:rPr lang="pt-PT" sz="1600" dirty="0"/>
              <a:t>terapêuticas escritas, estas são </a:t>
            </a:r>
            <a:r>
              <a:rPr lang="pt-PT" sz="1600" dirty="0" smtClean="0"/>
              <a:t>sobre:</a:t>
            </a:r>
          </a:p>
          <a:p>
            <a:r>
              <a:rPr lang="pt-PT" sz="1600" dirty="0"/>
              <a:t>Infeções do Trato Respiratório?                                 </a:t>
            </a:r>
            <a:r>
              <a:rPr lang="pt-PT" sz="1600" dirty="0" smtClean="0"/>
              <a:t>         </a:t>
            </a:r>
            <a:r>
              <a:rPr lang="pt-PT" sz="1600" dirty="0"/>
              <a:t>□ Sim □ Não</a:t>
            </a:r>
          </a:p>
          <a:p>
            <a:r>
              <a:rPr lang="pt-PT" sz="1600" dirty="0"/>
              <a:t>Infeções do Trato Urinário?                                        </a:t>
            </a:r>
            <a:r>
              <a:rPr lang="pt-PT" sz="1600" dirty="0" smtClean="0"/>
              <a:t>        </a:t>
            </a:r>
            <a:r>
              <a:rPr lang="pt-PT" sz="1600" dirty="0"/>
              <a:t>□ Sim □ Não</a:t>
            </a:r>
          </a:p>
          <a:p>
            <a:r>
              <a:rPr lang="pt-PT" sz="1600" dirty="0"/>
              <a:t>Infeções de pele e tecidos moles?                                  </a:t>
            </a:r>
            <a:r>
              <a:rPr lang="pt-PT" sz="1600" dirty="0" smtClean="0"/>
              <a:t>     □ </a:t>
            </a:r>
            <a:r>
              <a:rPr lang="pt-PT" sz="1600" dirty="0"/>
              <a:t>Sim □ </a:t>
            </a:r>
            <a:r>
              <a:rPr lang="pt-PT" sz="1600" dirty="0" smtClean="0"/>
              <a:t>Não</a:t>
            </a:r>
          </a:p>
          <a:p>
            <a:endParaRPr lang="en-US" sz="1600" dirty="0"/>
          </a:p>
          <a:p>
            <a:r>
              <a:rPr lang="en-GB" sz="1600" dirty="0"/>
              <a:t>6. </a:t>
            </a:r>
            <a:r>
              <a:rPr lang="en-GB" sz="1600" dirty="0" smtClean="0"/>
              <a:t>E</a:t>
            </a:r>
            <a:r>
              <a:rPr lang="pt-PT" sz="1600" dirty="0" err="1" smtClean="0"/>
              <a:t>xiste</a:t>
            </a:r>
            <a:r>
              <a:rPr lang="pt-PT" sz="1600" dirty="0" smtClean="0"/>
              <a:t> </a:t>
            </a:r>
            <a:r>
              <a:rPr lang="pt-PT" sz="1600" dirty="0"/>
              <a:t>um programa de vigilância do consumo de antimicrobianos com </a:t>
            </a:r>
            <a:r>
              <a:rPr lang="pt-PT" sz="1600" i="1" dirty="0"/>
              <a:t>feedback </a:t>
            </a:r>
            <a:r>
              <a:rPr lang="pt-PT" sz="1600" dirty="0"/>
              <a:t>aos     profissionais? </a:t>
            </a:r>
            <a:r>
              <a:rPr lang="en-US" sz="1600" dirty="0" smtClean="0"/>
              <a:t>					</a:t>
            </a:r>
            <a:r>
              <a:rPr lang="en-GB" sz="1600" dirty="0" smtClean="0"/>
              <a:t>□  </a:t>
            </a:r>
            <a:r>
              <a:rPr lang="en-GB" sz="1600" dirty="0"/>
              <a:t>Sim □ Não</a:t>
            </a:r>
            <a:endParaRPr lang="en-US" sz="1600" dirty="0"/>
          </a:p>
          <a:p>
            <a:r>
              <a:rPr lang="en-GB" sz="1400" dirty="0"/>
              <a:t> </a:t>
            </a:r>
            <a:r>
              <a:rPr lang="en-GB" sz="1800" i="1" dirty="0"/>
              <a:t>				</a:t>
            </a: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27</a:t>
            </a:r>
            <a:endParaRPr lang="en-US" dirty="0"/>
          </a:p>
        </p:txBody>
      </p:sp>
      <p:sp>
        <p:nvSpPr>
          <p:cNvPr id="6" name="Retângulo 5"/>
          <p:cNvSpPr/>
          <p:nvPr/>
        </p:nvSpPr>
        <p:spPr bwMode="auto">
          <a:xfrm>
            <a:off x="650998" y="953914"/>
            <a:ext cx="7699104" cy="52755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374604" y="1066801"/>
            <a:ext cx="46535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E – POLÍTICA DE ANTIMICROBIANOS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6028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en-GB" dirty="0" smtClean="0"/>
              <a:t>Indicador </a:t>
            </a:r>
            <a:r>
              <a:rPr lang="fr-BE" dirty="0" smtClean="0"/>
              <a:t>caso 1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dirty="0" smtClean="0"/>
              <a:t>A UCCI privada sem fins lucrativos decide </a:t>
            </a:r>
            <a:r>
              <a:rPr lang="en-GB" dirty="0" err="1" smtClean="0"/>
              <a:t>participar</a:t>
            </a:r>
            <a:r>
              <a:rPr lang="en-GB" dirty="0" smtClean="0"/>
              <a:t> no HALT 3. </a:t>
            </a:r>
          </a:p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dirty="0" smtClean="0"/>
              <a:t>A UCCI tem </a:t>
            </a:r>
            <a:r>
              <a:rPr lang="en-GB" dirty="0" err="1" smtClean="0"/>
              <a:t>quatro</a:t>
            </a:r>
            <a:r>
              <a:rPr lang="en-GB" dirty="0" smtClean="0"/>
              <a:t> </a:t>
            </a:r>
            <a:r>
              <a:rPr lang="en-GB" dirty="0" err="1" smtClean="0"/>
              <a:t>unidades</a:t>
            </a:r>
            <a:r>
              <a:rPr lang="en-GB" dirty="0" smtClean="0"/>
              <a:t>.</a:t>
            </a:r>
          </a:p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dirty="0" smtClean="0"/>
              <a:t>Cada </a:t>
            </a:r>
            <a:r>
              <a:rPr lang="en-GB" dirty="0" err="1" smtClean="0"/>
              <a:t>unidade</a:t>
            </a:r>
            <a:r>
              <a:rPr lang="en-GB" dirty="0" smtClean="0"/>
              <a:t> tem 15 quartos com uma cama e 3 quartos com duas camas. Um </a:t>
            </a:r>
            <a:r>
              <a:rPr lang="en-GB" dirty="0" err="1" smtClean="0"/>
              <a:t>destes</a:t>
            </a:r>
            <a:r>
              <a:rPr lang="en-GB" dirty="0" smtClean="0"/>
              <a:t> quartos com 2 camas é reservado para casais.</a:t>
            </a:r>
          </a:p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dirty="0" smtClean="0"/>
              <a:t>Cada quarto tem um WC </a:t>
            </a:r>
            <a:r>
              <a:rPr lang="en-GB" dirty="0" err="1" smtClean="0"/>
              <a:t>chuveiro</a:t>
            </a:r>
            <a:r>
              <a:rPr lang="en-GB" dirty="0" smtClean="0"/>
              <a:t>, com </a:t>
            </a:r>
            <a:r>
              <a:rPr lang="en-GB" dirty="0" err="1" smtClean="0"/>
              <a:t>sanita</a:t>
            </a:r>
            <a:r>
              <a:rPr lang="en-GB" dirty="0" smtClean="0"/>
              <a:t> e </a:t>
            </a:r>
            <a:r>
              <a:rPr lang="en-GB" dirty="0" smtClean="0"/>
              <a:t>um </a:t>
            </a:r>
            <a:r>
              <a:rPr lang="en-GB" dirty="0" err="1" smtClean="0"/>
              <a:t>lavatório</a:t>
            </a:r>
            <a:endParaRPr lang="en-GB" dirty="0" smtClean="0"/>
          </a:p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dirty="0" err="1" smtClean="0"/>
              <a:t>Os</a:t>
            </a:r>
            <a:r>
              <a:rPr lang="en-GB" dirty="0" smtClean="0"/>
              <a:t> </a:t>
            </a:r>
            <a:r>
              <a:rPr lang="en-GB" dirty="0" smtClean="0"/>
              <a:t>quartos com 2 camas </a:t>
            </a:r>
            <a:r>
              <a:rPr lang="en-GB" dirty="0" err="1" smtClean="0"/>
              <a:t>têm</a:t>
            </a:r>
            <a:r>
              <a:rPr lang="en-GB" dirty="0" smtClean="0"/>
              <a:t> WC, </a:t>
            </a:r>
            <a:r>
              <a:rPr lang="en-GB" dirty="0" err="1" smtClean="0"/>
              <a:t>chuveiro</a:t>
            </a:r>
            <a:r>
              <a:rPr lang="en-GB" dirty="0" smtClean="0"/>
              <a:t>,  </a:t>
            </a:r>
            <a:r>
              <a:rPr lang="en-GB" dirty="0" err="1" smtClean="0"/>
              <a:t>lavatório</a:t>
            </a:r>
            <a:r>
              <a:rPr lang="en-GB" dirty="0" smtClean="0"/>
              <a:t> e </a:t>
            </a:r>
            <a:r>
              <a:rPr lang="en-GB" dirty="0" err="1" smtClean="0"/>
              <a:t>sanita</a:t>
            </a:r>
            <a:r>
              <a:rPr lang="en-GB" dirty="0" smtClean="0"/>
              <a:t>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caso</a:t>
            </a:r>
            <a:r>
              <a:rPr lang="fr-BE" dirty="0" smtClean="0"/>
              <a:t> 4</a:t>
            </a:r>
            <a:r>
              <a:rPr lang="fr-BE" dirty="0"/>
              <a:t>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89889" y="1672046"/>
            <a:ext cx="8526463" cy="4256496"/>
          </a:xfrm>
        </p:spPr>
        <p:txBody>
          <a:bodyPr/>
          <a:lstStyle/>
          <a:p>
            <a:r>
              <a:rPr lang="en-GB" sz="1600" dirty="0"/>
              <a:t>4. </a:t>
            </a:r>
            <a:r>
              <a:rPr lang="pt-PT" sz="1600" dirty="0"/>
              <a:t>Se existem </a:t>
            </a:r>
            <a:r>
              <a:rPr lang="pt-PT" sz="1600" i="1" dirty="0" err="1" smtClean="0"/>
              <a:t>guidelines</a:t>
            </a:r>
            <a:r>
              <a:rPr lang="pt-PT" sz="1600" dirty="0" smtClean="0"/>
              <a:t> </a:t>
            </a:r>
            <a:r>
              <a:rPr lang="pt-PT" sz="1600" dirty="0"/>
              <a:t>terapêuticas escritas, estas são </a:t>
            </a:r>
            <a:r>
              <a:rPr lang="pt-PT" sz="1600" dirty="0" smtClean="0"/>
              <a:t>sobre:</a:t>
            </a:r>
          </a:p>
          <a:p>
            <a:r>
              <a:rPr lang="pt-PT" sz="1600" dirty="0"/>
              <a:t>Infeções do Trato Respiratório?                                 </a:t>
            </a:r>
            <a:r>
              <a:rPr lang="pt-PT" sz="1600" dirty="0" smtClean="0"/>
              <a:t>         </a:t>
            </a:r>
            <a:r>
              <a:rPr lang="pt-PT" sz="1600" dirty="0"/>
              <a:t>□ Sim □ Não</a:t>
            </a:r>
          </a:p>
          <a:p>
            <a:r>
              <a:rPr lang="pt-PT" sz="1600" dirty="0"/>
              <a:t>Infeções do Trato Urinário?                                        </a:t>
            </a:r>
            <a:r>
              <a:rPr lang="pt-PT" sz="1600" dirty="0" smtClean="0"/>
              <a:t>        </a:t>
            </a:r>
            <a:r>
              <a:rPr lang="pt-PT" sz="1600" dirty="0"/>
              <a:t>□ Sim □ Não</a:t>
            </a:r>
          </a:p>
          <a:p>
            <a:r>
              <a:rPr lang="pt-PT" sz="1600" dirty="0"/>
              <a:t>Infeções de pele e tecidos moles?                                  </a:t>
            </a:r>
            <a:r>
              <a:rPr lang="pt-PT" sz="1600" dirty="0" smtClean="0"/>
              <a:t>     □ </a:t>
            </a:r>
            <a:r>
              <a:rPr lang="pt-PT" sz="1600" dirty="0"/>
              <a:t>Sim □ </a:t>
            </a:r>
            <a:r>
              <a:rPr lang="pt-PT" sz="1600" dirty="0" smtClean="0"/>
              <a:t>Não</a:t>
            </a:r>
          </a:p>
          <a:p>
            <a:endParaRPr lang="en-US" sz="1600" dirty="0"/>
          </a:p>
          <a:p>
            <a:r>
              <a:rPr lang="en-GB" sz="1600" dirty="0"/>
              <a:t>6. </a:t>
            </a:r>
            <a:r>
              <a:rPr lang="en-GB" sz="1600" dirty="0" smtClean="0"/>
              <a:t>E</a:t>
            </a:r>
            <a:r>
              <a:rPr lang="pt-PT" sz="1600" dirty="0" err="1" smtClean="0"/>
              <a:t>xiste</a:t>
            </a:r>
            <a:r>
              <a:rPr lang="pt-PT" sz="1600" dirty="0" smtClean="0"/>
              <a:t> </a:t>
            </a:r>
            <a:r>
              <a:rPr lang="pt-PT" sz="1600" dirty="0"/>
              <a:t>um programa de vigilância do consumo de antimicrobianos com </a:t>
            </a:r>
            <a:r>
              <a:rPr lang="pt-PT" sz="1600" i="1" dirty="0"/>
              <a:t>feedback </a:t>
            </a:r>
            <a:r>
              <a:rPr lang="pt-PT" sz="1600" dirty="0"/>
              <a:t>aos     profissionais? </a:t>
            </a:r>
            <a:r>
              <a:rPr lang="en-US" sz="1600" dirty="0" smtClean="0"/>
              <a:t>					</a:t>
            </a:r>
            <a:r>
              <a:rPr lang="en-GB" sz="1600" dirty="0" smtClean="0"/>
              <a:t>□  </a:t>
            </a:r>
            <a:r>
              <a:rPr lang="en-GB" sz="1600" dirty="0"/>
              <a:t>Sim □ Não</a:t>
            </a:r>
            <a:endParaRPr lang="en-US" sz="1600" dirty="0"/>
          </a:p>
          <a:p>
            <a:r>
              <a:rPr lang="en-GB" sz="1400" dirty="0"/>
              <a:t> </a:t>
            </a:r>
            <a:r>
              <a:rPr lang="en-GB" sz="1800" i="1" dirty="0"/>
              <a:t>				</a:t>
            </a: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27</a:t>
            </a:r>
            <a:endParaRPr lang="en-US" dirty="0"/>
          </a:p>
        </p:txBody>
      </p:sp>
      <p:sp>
        <p:nvSpPr>
          <p:cNvPr id="6" name="Retângulo 5"/>
          <p:cNvSpPr/>
          <p:nvPr/>
        </p:nvSpPr>
        <p:spPr bwMode="auto">
          <a:xfrm>
            <a:off x="650998" y="953914"/>
            <a:ext cx="7699104" cy="52755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374604" y="1066801"/>
            <a:ext cx="46535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E – POLÍTICA DE ANTIMICROBIANOS</a:t>
            </a:r>
            <a:endParaRPr lang="pt-PT" dirty="0"/>
          </a:p>
        </p:txBody>
      </p:sp>
      <p:sp>
        <p:nvSpPr>
          <p:cNvPr id="2" name="CaixaDeTexto 1"/>
          <p:cNvSpPr txBox="1"/>
          <p:nvPr/>
        </p:nvSpPr>
        <p:spPr>
          <a:xfrm>
            <a:off x="5710137" y="4202348"/>
            <a:ext cx="418289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5706894" y="2039566"/>
            <a:ext cx="418289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5736077" y="2496765"/>
            <a:ext cx="418289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1" name="CaixaDeTexto 10"/>
          <p:cNvSpPr txBox="1"/>
          <p:nvPr/>
        </p:nvSpPr>
        <p:spPr>
          <a:xfrm flipH="1">
            <a:off x="5716622" y="2953967"/>
            <a:ext cx="489625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solidFill>
                  <a:srgbClr val="FF0000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90362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caso</a:t>
            </a:r>
            <a:r>
              <a:rPr lang="fr-BE" dirty="0" smtClean="0"/>
              <a:t> 4: Perguntas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11285" y="1566153"/>
            <a:ext cx="8605067" cy="4362389"/>
          </a:xfrm>
        </p:spPr>
        <p:txBody>
          <a:bodyPr/>
          <a:lstStyle/>
          <a:p>
            <a:r>
              <a:rPr lang="en-GB" sz="1400" dirty="0" smtClean="0"/>
              <a:t>8</a:t>
            </a:r>
            <a:r>
              <a:rPr lang="en-GB" sz="1400" dirty="0"/>
              <a:t>. </a:t>
            </a:r>
            <a:r>
              <a:rPr lang="pt-PT" sz="1600" dirty="0"/>
              <a:t>Como é que os antimicrobianos são fornecidos à </a:t>
            </a:r>
            <a:r>
              <a:rPr lang="pt-PT" sz="1600" dirty="0" smtClean="0"/>
              <a:t>unidade </a:t>
            </a:r>
            <a:r>
              <a:rPr lang="pt-PT" sz="1600" dirty="0"/>
              <a:t>(assinalar apenas 1 resposta):</a:t>
            </a:r>
          </a:p>
          <a:p>
            <a:r>
              <a:rPr lang="pt-PT" sz="1600" dirty="0"/>
              <a:t>     □ Fornecidos por mais de uma farmácia      □ Fornecidos por </a:t>
            </a:r>
            <a:r>
              <a:rPr lang="pt-PT" sz="1600" u="sng" dirty="0"/>
              <a:t>apenas uma farmácia</a:t>
            </a:r>
            <a:endParaRPr lang="pt-PT" sz="1600" dirty="0"/>
          </a:p>
          <a:p>
            <a:r>
              <a:rPr lang="pt-PT" sz="1600" dirty="0"/>
              <a:t>     □ A Unidade não adquire antimicrobianos diretamente da Farmácia; estes são adquiridos diretamente </a:t>
            </a:r>
            <a:r>
              <a:rPr lang="pt-PT" sz="1600" dirty="0" smtClean="0"/>
              <a:t>pelos </a:t>
            </a:r>
            <a:r>
              <a:rPr lang="pt-PT" sz="1600" dirty="0"/>
              <a:t>Residentes (</a:t>
            </a:r>
            <a:r>
              <a:rPr lang="pt-PT" sz="1600" dirty="0" err="1"/>
              <a:t>ex</a:t>
            </a:r>
            <a:r>
              <a:rPr lang="pt-PT" sz="1600" dirty="0"/>
              <a:t>: fornecidos pela família)</a:t>
            </a:r>
          </a:p>
          <a:p>
            <a:pPr>
              <a:lnSpc>
                <a:spcPct val="100000"/>
              </a:lnSpc>
            </a:pPr>
            <a:endParaRPr lang="en-US" sz="1600" dirty="0"/>
          </a:p>
          <a:p>
            <a:r>
              <a:rPr lang="en-GB" sz="1600" dirty="0"/>
              <a:t>9. </a:t>
            </a:r>
            <a:r>
              <a:rPr lang="pt-PT" sz="1600" dirty="0"/>
              <a:t>Com quantos laboratórios microbiológicos a </a:t>
            </a:r>
            <a:r>
              <a:rPr lang="pt-PT" sz="1600" dirty="0" smtClean="0"/>
              <a:t>unidade </a:t>
            </a:r>
            <a:r>
              <a:rPr lang="pt-PT" sz="1600" dirty="0"/>
              <a:t>trabalha? (Apenas uma resposta possível) </a:t>
            </a:r>
          </a:p>
          <a:p>
            <a:r>
              <a:rPr lang="pt-PT" sz="1600" dirty="0"/>
              <a:t>     □ Mais do que 1 laboratório microbiológico     </a:t>
            </a:r>
          </a:p>
          <a:p>
            <a:r>
              <a:rPr lang="pt-PT" sz="1600" dirty="0"/>
              <a:t>     □ Apenas 1 laboratório microbiológico</a:t>
            </a:r>
          </a:p>
          <a:p>
            <a:r>
              <a:rPr lang="pt-PT" sz="1600" dirty="0"/>
              <a:t>     □ Esta Unidade, não envia amostras microbiológicas para nenhum laboratório. Cada médico </a:t>
            </a:r>
          </a:p>
          <a:p>
            <a:r>
              <a:rPr lang="pt-PT" sz="1600" dirty="0"/>
              <a:t>    </a:t>
            </a:r>
            <a:r>
              <a:rPr lang="pt-PT" sz="1600" dirty="0" smtClean="0"/>
              <a:t>de </a:t>
            </a:r>
            <a:r>
              <a:rPr lang="pt-PT" sz="1600" dirty="0"/>
              <a:t>clínica geral escolhe/elege o laboratório de microbiologia com o </a:t>
            </a:r>
            <a:r>
              <a:rPr lang="pt-PT" sz="1600" dirty="0" smtClean="0"/>
              <a:t>qual </a:t>
            </a:r>
            <a:r>
              <a:rPr lang="pt-PT" sz="1600" dirty="0"/>
              <a:t>pretende trabalhar.</a:t>
            </a:r>
          </a:p>
          <a:p>
            <a:pPr eaLnBrk="0">
              <a:lnSpc>
                <a:spcPct val="100000"/>
              </a:lnSpc>
            </a:pPr>
            <a:endParaRPr lang="en-US" sz="1400" dirty="0"/>
          </a:p>
          <a:p>
            <a:pPr eaLnBrk="0"/>
            <a:r>
              <a:rPr lang="en-GB" sz="1800" i="1" dirty="0" smtClean="0"/>
              <a:t>	</a:t>
            </a:r>
          </a:p>
          <a:p>
            <a:pPr eaLnBrk="0"/>
            <a:r>
              <a:rPr lang="en-GB" sz="1800" i="1" dirty="0"/>
              <a:t>					</a:t>
            </a: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28</a:t>
            </a:r>
            <a:endParaRPr lang="en-US" dirty="0"/>
          </a:p>
        </p:txBody>
      </p:sp>
      <p:sp>
        <p:nvSpPr>
          <p:cNvPr id="6" name="Retângulo 5"/>
          <p:cNvSpPr/>
          <p:nvPr/>
        </p:nvSpPr>
        <p:spPr bwMode="auto">
          <a:xfrm>
            <a:off x="359167" y="837182"/>
            <a:ext cx="7699104" cy="52755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141141" y="940342"/>
            <a:ext cx="46535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E – POLÍTICA DE ANTIMICROBIANOS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255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caso</a:t>
            </a:r>
            <a:r>
              <a:rPr lang="fr-BE" dirty="0" smtClean="0"/>
              <a:t> 4: </a:t>
            </a:r>
            <a:r>
              <a:rPr lang="fr-BE" dirty="0" err="1" smtClean="0">
                <a:solidFill>
                  <a:srgbClr val="FF0000"/>
                </a:solidFill>
              </a:rPr>
              <a:t>respostas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11285" y="1566153"/>
            <a:ext cx="8605067" cy="4362389"/>
          </a:xfrm>
        </p:spPr>
        <p:txBody>
          <a:bodyPr/>
          <a:lstStyle/>
          <a:p>
            <a:r>
              <a:rPr lang="en-GB" sz="1400" dirty="0" smtClean="0"/>
              <a:t>8</a:t>
            </a:r>
            <a:r>
              <a:rPr lang="en-GB" sz="1400" dirty="0"/>
              <a:t>. </a:t>
            </a:r>
            <a:r>
              <a:rPr lang="pt-PT" sz="1600" dirty="0"/>
              <a:t>Como é que os antimicrobianos são fornecidos à </a:t>
            </a:r>
            <a:r>
              <a:rPr lang="pt-PT" sz="1600" dirty="0" smtClean="0"/>
              <a:t>unidade </a:t>
            </a:r>
            <a:r>
              <a:rPr lang="pt-PT" sz="1600" dirty="0"/>
              <a:t>(assinalar apenas 1 resposta):</a:t>
            </a:r>
          </a:p>
          <a:p>
            <a:r>
              <a:rPr lang="pt-PT" sz="1600" dirty="0"/>
              <a:t>     □ Fornecidos por mais de uma farmácia      □ Fornecidos por </a:t>
            </a:r>
            <a:r>
              <a:rPr lang="pt-PT" sz="1600" u="sng" dirty="0"/>
              <a:t>apenas uma farmácia</a:t>
            </a:r>
            <a:endParaRPr lang="pt-PT" sz="1600" dirty="0"/>
          </a:p>
          <a:p>
            <a:r>
              <a:rPr lang="pt-PT" sz="1600" dirty="0"/>
              <a:t>     □ A Unidade não adquire antimicrobianos diretamente da Farmácia; estes são adquiridos diretamente </a:t>
            </a:r>
            <a:r>
              <a:rPr lang="pt-PT" sz="1600" dirty="0" smtClean="0"/>
              <a:t>pelos </a:t>
            </a:r>
            <a:r>
              <a:rPr lang="pt-PT" sz="1600" dirty="0"/>
              <a:t>Residentes (</a:t>
            </a:r>
            <a:r>
              <a:rPr lang="pt-PT" sz="1600" dirty="0" err="1"/>
              <a:t>ex</a:t>
            </a:r>
            <a:r>
              <a:rPr lang="pt-PT" sz="1600" dirty="0"/>
              <a:t>: fornecidos pela família)</a:t>
            </a:r>
          </a:p>
          <a:p>
            <a:pPr>
              <a:lnSpc>
                <a:spcPct val="100000"/>
              </a:lnSpc>
            </a:pPr>
            <a:endParaRPr lang="en-US" sz="1600" dirty="0"/>
          </a:p>
          <a:p>
            <a:r>
              <a:rPr lang="en-GB" sz="1600" dirty="0"/>
              <a:t>9. </a:t>
            </a:r>
            <a:r>
              <a:rPr lang="pt-PT" sz="1600" dirty="0"/>
              <a:t>Com quantos laboratórios microbiológicos a </a:t>
            </a:r>
            <a:r>
              <a:rPr lang="pt-PT" sz="1600" dirty="0" smtClean="0"/>
              <a:t>unidade </a:t>
            </a:r>
            <a:r>
              <a:rPr lang="pt-PT" sz="1600" dirty="0"/>
              <a:t>trabalha? (Apenas uma resposta possível) </a:t>
            </a:r>
          </a:p>
          <a:p>
            <a:r>
              <a:rPr lang="pt-PT" sz="1600" dirty="0"/>
              <a:t>     □ Mais do que 1 laboratório microbiológico     </a:t>
            </a:r>
          </a:p>
          <a:p>
            <a:r>
              <a:rPr lang="pt-PT" sz="1600" dirty="0"/>
              <a:t>     □ Apenas 1 laboratório microbiológico</a:t>
            </a:r>
          </a:p>
          <a:p>
            <a:r>
              <a:rPr lang="pt-PT" sz="1600" dirty="0"/>
              <a:t>     □ Esta Unidade, não envia amostras microbiológicas para nenhum laboratório. Cada médico </a:t>
            </a:r>
          </a:p>
          <a:p>
            <a:r>
              <a:rPr lang="pt-PT" sz="1600" dirty="0"/>
              <a:t>    </a:t>
            </a:r>
            <a:r>
              <a:rPr lang="pt-PT" sz="1600" dirty="0" smtClean="0"/>
              <a:t>de </a:t>
            </a:r>
            <a:r>
              <a:rPr lang="pt-PT" sz="1600" dirty="0"/>
              <a:t>clínica geral escolhe/elege o laboratório de microbiologia com o </a:t>
            </a:r>
            <a:r>
              <a:rPr lang="pt-PT" sz="1600" dirty="0" smtClean="0"/>
              <a:t>qual </a:t>
            </a:r>
            <a:r>
              <a:rPr lang="pt-PT" sz="1600" dirty="0"/>
              <a:t>pretende trabalhar.</a:t>
            </a:r>
          </a:p>
          <a:p>
            <a:pPr eaLnBrk="0">
              <a:lnSpc>
                <a:spcPct val="100000"/>
              </a:lnSpc>
            </a:pPr>
            <a:endParaRPr lang="en-US" sz="1400" dirty="0"/>
          </a:p>
          <a:p>
            <a:pPr eaLnBrk="0"/>
            <a:r>
              <a:rPr lang="en-GB" sz="1800" i="1" dirty="0" smtClean="0"/>
              <a:t>	</a:t>
            </a:r>
          </a:p>
          <a:p>
            <a:pPr eaLnBrk="0"/>
            <a:r>
              <a:rPr lang="en-GB" sz="1800" i="1" dirty="0"/>
              <a:t>					</a:t>
            </a: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28</a:t>
            </a:r>
            <a:endParaRPr lang="en-US" dirty="0"/>
          </a:p>
        </p:txBody>
      </p:sp>
      <p:sp>
        <p:nvSpPr>
          <p:cNvPr id="6" name="Retângulo 5"/>
          <p:cNvSpPr/>
          <p:nvPr/>
        </p:nvSpPr>
        <p:spPr bwMode="auto">
          <a:xfrm>
            <a:off x="359167" y="837182"/>
            <a:ext cx="7699104" cy="52755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141141" y="940342"/>
            <a:ext cx="46535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E – POLÍTICA DE ANTIMICROBIANOS</a:t>
            </a:r>
            <a:endParaRPr lang="pt-PT" dirty="0"/>
          </a:p>
        </p:txBody>
      </p:sp>
      <p:sp>
        <p:nvSpPr>
          <p:cNvPr id="9" name="CaixaDeTexto 8"/>
          <p:cNvSpPr txBox="1"/>
          <p:nvPr/>
        </p:nvSpPr>
        <p:spPr>
          <a:xfrm>
            <a:off x="4406630" y="1955259"/>
            <a:ext cx="418289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515566" y="4747098"/>
            <a:ext cx="418289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solidFill>
                  <a:srgbClr val="FF0000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15237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en-GB" dirty="0" err="1" smtClean="0"/>
              <a:t>caso</a:t>
            </a:r>
            <a:r>
              <a:rPr lang="en-GB" dirty="0" smtClean="0"/>
              <a:t> 1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dirty="0" smtClean="0"/>
              <a:t>No dia do PPS: </a:t>
            </a:r>
          </a:p>
          <a:p>
            <a:pPr marL="523875" lvl="1" indent="-342900">
              <a:spcBef>
                <a:spcPts val="0"/>
              </a:spcBef>
              <a:spcAft>
                <a:spcPts val="1800"/>
              </a:spcAft>
            </a:pPr>
            <a:r>
              <a:rPr lang="en-GB" sz="2400" dirty="0" smtClean="0"/>
              <a:t>3 quartos individuais na unidade estão vazios, mas um novo residente é esperado para chegar às 10 horas (entrada pela primeira </a:t>
            </a:r>
            <a:r>
              <a:rPr lang="en-GB" sz="2400" dirty="0" err="1" smtClean="0"/>
              <a:t>vez</a:t>
            </a:r>
            <a:r>
              <a:rPr lang="en-GB" sz="2400" dirty="0" smtClean="0"/>
              <a:t> </a:t>
            </a:r>
            <a:r>
              <a:rPr lang="en-GB" sz="2400" dirty="0" err="1" smtClean="0"/>
              <a:t>na</a:t>
            </a:r>
            <a:r>
              <a:rPr lang="en-GB" sz="2400" dirty="0" smtClean="0"/>
              <a:t> UCCI).</a:t>
            </a:r>
          </a:p>
          <a:p>
            <a:pPr marL="523875" lvl="1" indent="-342900">
              <a:spcBef>
                <a:spcPts val="0"/>
              </a:spcBef>
              <a:spcAft>
                <a:spcPts val="1800"/>
              </a:spcAft>
            </a:pPr>
            <a:r>
              <a:rPr lang="en-GB" sz="2400" dirty="0" smtClean="0"/>
              <a:t>2 quartos individuais, </a:t>
            </a:r>
            <a:r>
              <a:rPr lang="en-GB" sz="2400" dirty="0" err="1" smtClean="0"/>
              <a:t>temporáriamente</a:t>
            </a:r>
            <a:r>
              <a:rPr lang="en-GB" sz="2400" dirty="0" smtClean="0"/>
              <a:t>, não </a:t>
            </a:r>
            <a:r>
              <a:rPr lang="en-GB" sz="2400" dirty="0" err="1" smtClean="0"/>
              <a:t>são</a:t>
            </a:r>
            <a:r>
              <a:rPr lang="en-GB" sz="2400" dirty="0" smtClean="0"/>
              <a:t> </a:t>
            </a:r>
            <a:r>
              <a:rPr lang="en-GB" sz="2400" dirty="0" err="1" smtClean="0"/>
              <a:t>habitados</a:t>
            </a:r>
            <a:r>
              <a:rPr lang="en-GB" sz="2400" dirty="0" smtClean="0"/>
              <a:t> porque </a:t>
            </a:r>
            <a:r>
              <a:rPr lang="en-GB" sz="2400" dirty="0" err="1" smtClean="0"/>
              <a:t>os</a:t>
            </a:r>
            <a:r>
              <a:rPr lang="en-GB" sz="2400" dirty="0" smtClean="0"/>
              <a:t> </a:t>
            </a:r>
            <a:r>
              <a:rPr lang="en-GB" sz="2400" dirty="0" err="1" smtClean="0"/>
              <a:t>residentes</a:t>
            </a:r>
            <a:r>
              <a:rPr lang="en-GB" sz="2400" dirty="0" smtClean="0"/>
              <a:t> estão hospitalizados.</a:t>
            </a:r>
          </a:p>
          <a:p>
            <a:pPr marL="523875" lvl="1" indent="-342900">
              <a:spcBef>
                <a:spcPts val="0"/>
              </a:spcBef>
              <a:spcAft>
                <a:spcPts val="1800"/>
              </a:spcAft>
            </a:pPr>
            <a:r>
              <a:rPr lang="en-GB" sz="2400" dirty="0" smtClean="0"/>
              <a:t>Cinco </a:t>
            </a:r>
            <a:r>
              <a:rPr lang="en-GB" sz="2400" dirty="0" err="1" smtClean="0"/>
              <a:t>residentes</a:t>
            </a:r>
            <a:r>
              <a:rPr lang="en-GB" sz="2400" dirty="0" smtClean="0"/>
              <a:t> </a:t>
            </a:r>
            <a:r>
              <a:rPr lang="en-GB" sz="2400" dirty="0" err="1" smtClean="0"/>
              <a:t>recusam</a:t>
            </a:r>
            <a:r>
              <a:rPr lang="en-GB" sz="2400" dirty="0" smtClean="0"/>
              <a:t> </a:t>
            </a:r>
            <a:r>
              <a:rPr lang="en-GB" sz="2400" dirty="0" err="1" smtClean="0"/>
              <a:t>participar</a:t>
            </a:r>
            <a:r>
              <a:rPr lang="en-GB" sz="2400" dirty="0" smtClean="0"/>
              <a:t> no PPS.</a:t>
            </a:r>
          </a:p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endParaRPr lang="en-GB" dirty="0" smtClean="0"/>
          </a:p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en-GB" dirty="0" smtClean="0">
                <a:solidFill>
                  <a:srgbClr val="FF0000"/>
                </a:solidFill>
              </a:rPr>
              <a:t>Por favor, preencha seguintes perguntas</a:t>
            </a:r>
          </a:p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endParaRPr lang="fr-BE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58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/>
              <a:t>c</a:t>
            </a:r>
            <a:r>
              <a:rPr lang="fr-BE" dirty="0" err="1" smtClean="0"/>
              <a:t>aso</a:t>
            </a:r>
            <a:r>
              <a:rPr lang="fr-BE" dirty="0" smtClean="0"/>
              <a:t> 1: Perguntas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294095" y="1793966"/>
            <a:ext cx="8526463" cy="4256496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GB" sz="1600" dirty="0" err="1" smtClean="0"/>
              <a:t>Tipo</a:t>
            </a:r>
            <a:r>
              <a:rPr lang="en-GB" sz="1600" dirty="0" smtClean="0"/>
              <a:t> de UCCI</a:t>
            </a:r>
            <a:r>
              <a:rPr lang="en-GB" sz="1600" dirty="0"/>
              <a:t>	</a:t>
            </a:r>
            <a:r>
              <a:rPr lang="en-GB" sz="1600" dirty="0" smtClean="0"/>
              <a:t> □ </a:t>
            </a:r>
            <a:r>
              <a:rPr lang="en-GB" sz="1600" dirty="0" err="1" smtClean="0"/>
              <a:t>Pública</a:t>
            </a:r>
            <a:r>
              <a:rPr lang="en-GB" sz="1600" dirty="0"/>
              <a:t>   □ Com </a:t>
            </a:r>
            <a:r>
              <a:rPr lang="en-GB" sz="1600" dirty="0" smtClean="0"/>
              <a:t>fins </a:t>
            </a:r>
            <a:r>
              <a:rPr lang="en-GB" sz="1600" dirty="0" err="1" smtClean="0"/>
              <a:t>lucrativos</a:t>
            </a:r>
            <a:r>
              <a:rPr lang="en-GB" sz="1600" dirty="0"/>
              <a:t> </a:t>
            </a:r>
            <a:r>
              <a:rPr lang="en-GB" sz="1600" dirty="0" smtClean="0"/>
              <a:t> □ </a:t>
            </a:r>
            <a:r>
              <a:rPr lang="en-GB" sz="1600" dirty="0" err="1" smtClean="0"/>
              <a:t>Sem</a:t>
            </a:r>
            <a:r>
              <a:rPr lang="en-GB" sz="1600" dirty="0" smtClean="0"/>
              <a:t> fins </a:t>
            </a:r>
            <a:r>
              <a:rPr lang="en-GB" sz="1600" dirty="0" err="1" smtClean="0"/>
              <a:t>lucrativos</a:t>
            </a:r>
            <a:r>
              <a:rPr lang="en-GB" sz="1600" dirty="0" smtClean="0"/>
              <a:t>	</a:t>
            </a:r>
            <a:endParaRPr lang="en-US" sz="1600" dirty="0" smtClean="0"/>
          </a:p>
          <a:p>
            <a:pPr eaLnBrk="0"/>
            <a:r>
              <a:rPr lang="en-GB" sz="1600" dirty="0"/>
              <a:t>Na unidade:</a:t>
            </a:r>
            <a:endParaRPr lang="en-US" sz="1600" dirty="0"/>
          </a:p>
          <a:p>
            <a:pPr eaLnBrk="0"/>
            <a:r>
              <a:rPr lang="pt-PT" sz="1600" cap="all" dirty="0"/>
              <a:t>Número Total de</a:t>
            </a:r>
            <a:r>
              <a:rPr lang="pt-PT" sz="1600" dirty="0"/>
              <a:t> QUARTOS DE </a:t>
            </a:r>
            <a:r>
              <a:rPr lang="pt-PT" sz="1600" dirty="0" smtClean="0"/>
              <a:t>RESIDENTES</a:t>
            </a:r>
          </a:p>
          <a:p>
            <a:pPr eaLnBrk="0"/>
            <a:r>
              <a:rPr lang="en-GB" sz="1600" i="1" dirty="0"/>
              <a:t>	</a:t>
            </a:r>
            <a:r>
              <a:rPr lang="en-GB" sz="1600" dirty="0" smtClean="0"/>
              <a:t>└─┴─┴─┴─┘  </a:t>
            </a:r>
            <a:r>
              <a:rPr lang="en-GB" sz="1600" i="1" dirty="0"/>
              <a:t>quartos</a:t>
            </a:r>
            <a:endParaRPr lang="en-US" sz="1600" dirty="0"/>
          </a:p>
          <a:p>
            <a:pPr eaLnBrk="0"/>
            <a:r>
              <a:rPr lang="en-GB" sz="1600" i="1" dirty="0"/>
              <a:t> </a:t>
            </a:r>
            <a:r>
              <a:rPr lang="pt-PT" sz="1600" cap="all" dirty="0"/>
              <a:t>Número Total de</a:t>
            </a:r>
            <a:r>
              <a:rPr lang="pt-PT" sz="1600" dirty="0"/>
              <a:t> QUARTOS PRIVATIVOS </a:t>
            </a:r>
            <a:r>
              <a:rPr lang="en-GB" sz="1600" i="1" dirty="0" smtClean="0"/>
              <a:t>       </a:t>
            </a:r>
          </a:p>
          <a:p>
            <a:pPr eaLnBrk="0"/>
            <a:r>
              <a:rPr lang="en-GB" sz="1600" i="1" dirty="0"/>
              <a:t>	</a:t>
            </a:r>
            <a:r>
              <a:rPr lang="en-GB" sz="1600" dirty="0" smtClean="0"/>
              <a:t>└─┴─┴─┴─┘  </a:t>
            </a:r>
            <a:r>
              <a:rPr lang="en-GB" sz="1600" i="1" dirty="0"/>
              <a:t>quartos ocupação individual</a:t>
            </a:r>
            <a:endParaRPr lang="en-US" sz="1600" dirty="0"/>
          </a:p>
          <a:p>
            <a:pPr eaLnBrk="0"/>
            <a:r>
              <a:rPr lang="en-GB" sz="1600" i="1" dirty="0"/>
              <a:t> </a:t>
            </a:r>
            <a:r>
              <a:rPr lang="pt-PT" sz="1600" cap="all" dirty="0"/>
              <a:t>Número Total de</a:t>
            </a:r>
            <a:r>
              <a:rPr lang="pt-PT" sz="1600" dirty="0"/>
              <a:t> QUARTOS PRIVATIVOS </a:t>
            </a:r>
            <a:r>
              <a:rPr lang="pt-PT" sz="1600" dirty="0" smtClean="0"/>
              <a:t> com WC individualizado </a:t>
            </a:r>
            <a:r>
              <a:rPr lang="en-GB" sz="1600" i="1" dirty="0" smtClean="0"/>
              <a:t>e </a:t>
            </a:r>
            <a:r>
              <a:rPr lang="en-GB" sz="1600" i="1" dirty="0" err="1" smtClean="0"/>
              <a:t>instalações</a:t>
            </a:r>
            <a:r>
              <a:rPr lang="en-GB" sz="1600" i="1" dirty="0" smtClean="0"/>
              <a:t> </a:t>
            </a:r>
            <a:r>
              <a:rPr lang="en-GB" sz="1600" i="1" dirty="0"/>
              <a:t>de </a:t>
            </a:r>
            <a:r>
              <a:rPr lang="en-GB" sz="1600" i="1" dirty="0" err="1" smtClean="0"/>
              <a:t>lavagem</a:t>
            </a:r>
            <a:endParaRPr lang="en-GB" sz="1600" i="1" dirty="0" smtClean="0"/>
          </a:p>
          <a:p>
            <a:pPr eaLnBrk="0"/>
            <a:r>
              <a:rPr lang="en-GB" sz="1600" i="1" dirty="0" smtClean="0"/>
              <a:t>	</a:t>
            </a:r>
            <a:r>
              <a:rPr lang="en-GB" sz="1600" dirty="0" smtClean="0"/>
              <a:t>└─┴─┴─┴─┘  </a:t>
            </a:r>
            <a:r>
              <a:rPr lang="en-GB" sz="1600" i="1" dirty="0"/>
              <a:t>quartos com </a:t>
            </a:r>
            <a:r>
              <a:rPr lang="en-GB" sz="1600" i="1" dirty="0" smtClean="0"/>
              <a:t>WC individual e </a:t>
            </a:r>
            <a:r>
              <a:rPr lang="en-GB" sz="1600" i="1" dirty="0"/>
              <a:t>instalações de lavagem</a:t>
            </a:r>
            <a:endParaRPr lang="en-US" sz="1600" dirty="0"/>
          </a:p>
          <a:p>
            <a:pPr eaLnBrk="0"/>
            <a:endParaRPr lang="en-US" sz="1800" dirty="0"/>
          </a:p>
          <a:p>
            <a:pPr eaLnBrk="0"/>
            <a:r>
              <a:rPr lang="en-GB" sz="1800" i="1" dirty="0" smtClean="0"/>
              <a:t>	</a:t>
            </a:r>
          </a:p>
          <a:p>
            <a:pPr eaLnBrk="0"/>
            <a:r>
              <a:rPr lang="en-GB" sz="1800" i="1" dirty="0"/>
              <a:t>					</a:t>
            </a: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5</a:t>
            </a:r>
            <a:endParaRPr lang="en-US" dirty="0"/>
          </a:p>
        </p:txBody>
      </p:sp>
      <p:sp>
        <p:nvSpPr>
          <p:cNvPr id="3" name="Retângulo 2"/>
          <p:cNvSpPr/>
          <p:nvPr/>
        </p:nvSpPr>
        <p:spPr bwMode="auto">
          <a:xfrm>
            <a:off x="392273" y="929104"/>
            <a:ext cx="7699104" cy="52755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4" name="Retângulo 3"/>
          <p:cNvSpPr/>
          <p:nvPr/>
        </p:nvSpPr>
        <p:spPr bwMode="auto">
          <a:xfrm>
            <a:off x="797667" y="933855"/>
            <a:ext cx="6303523" cy="40856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424223" y="1020726"/>
            <a:ext cx="331735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A - INFORMAÇÃO </a:t>
            </a:r>
            <a:r>
              <a:rPr lang="pt-PT" sz="1600" b="1" dirty="0"/>
              <a:t>GERAL</a:t>
            </a:r>
            <a:endParaRPr lang="pt-PT" sz="1600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8855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en-GB" dirty="0" err="1" smtClean="0"/>
              <a:t>caso</a:t>
            </a:r>
            <a:r>
              <a:rPr lang="en-GB" dirty="0" smtClean="0"/>
              <a:t> 1: </a:t>
            </a:r>
            <a:r>
              <a:rPr lang="en-GB" dirty="0" smtClean="0">
                <a:solidFill>
                  <a:srgbClr val="FF0000"/>
                </a:solidFill>
              </a:rPr>
              <a:t>respostas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430282" y="1862060"/>
            <a:ext cx="8526463" cy="4256496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GB" sz="1600" dirty="0" err="1" smtClean="0"/>
              <a:t>Tipo</a:t>
            </a:r>
            <a:r>
              <a:rPr lang="en-GB" sz="1600" dirty="0" smtClean="0"/>
              <a:t> UCCI   	□  </a:t>
            </a:r>
            <a:r>
              <a:rPr lang="en-GB" sz="1600" dirty="0" err="1" smtClean="0"/>
              <a:t>Pública</a:t>
            </a:r>
            <a:r>
              <a:rPr lang="en-GB" sz="1600" dirty="0" smtClean="0"/>
              <a:t>	     □ com fins </a:t>
            </a:r>
            <a:r>
              <a:rPr lang="en-GB" sz="1600" dirty="0" err="1" smtClean="0"/>
              <a:t>lucrativos</a:t>
            </a:r>
            <a:r>
              <a:rPr lang="en-GB" sz="1600" dirty="0" smtClean="0"/>
              <a:t>  □ </a:t>
            </a:r>
            <a:r>
              <a:rPr lang="en-GB" sz="1600" dirty="0" err="1" smtClean="0"/>
              <a:t>sem</a:t>
            </a:r>
            <a:r>
              <a:rPr lang="en-GB" sz="1600" dirty="0" smtClean="0"/>
              <a:t> fins </a:t>
            </a:r>
            <a:r>
              <a:rPr lang="en-GB" sz="1600" dirty="0" err="1" smtClean="0"/>
              <a:t>lucrativos</a:t>
            </a:r>
            <a:r>
              <a:rPr lang="en-GB" sz="1600" dirty="0" smtClean="0"/>
              <a:t>	</a:t>
            </a:r>
            <a:endParaRPr lang="en-US" sz="1600" dirty="0" smtClean="0"/>
          </a:p>
          <a:p>
            <a:pPr eaLnBrk="0"/>
            <a:r>
              <a:rPr lang="en-GB" sz="1600" dirty="0"/>
              <a:t>Na </a:t>
            </a:r>
            <a:r>
              <a:rPr lang="en-GB" sz="1600" dirty="0" err="1"/>
              <a:t>unidade</a:t>
            </a:r>
            <a:r>
              <a:rPr lang="en-GB" sz="1600" dirty="0"/>
              <a:t>:</a:t>
            </a:r>
            <a:endParaRPr lang="en-US" sz="1600" dirty="0"/>
          </a:p>
          <a:p>
            <a:pPr eaLnBrk="0"/>
            <a:r>
              <a:rPr lang="pt-PT" sz="1600" cap="all" dirty="0"/>
              <a:t>Número Total de</a:t>
            </a:r>
            <a:r>
              <a:rPr lang="pt-PT" sz="1600" dirty="0"/>
              <a:t> QUARTOS DE </a:t>
            </a:r>
            <a:r>
              <a:rPr lang="pt-PT" sz="1600" dirty="0" smtClean="0"/>
              <a:t>RESIDENTES</a:t>
            </a:r>
            <a:endParaRPr lang="pt-PT" sz="1600" dirty="0"/>
          </a:p>
          <a:p>
            <a:pPr eaLnBrk="0"/>
            <a:r>
              <a:rPr lang="en-GB" sz="1600" i="1" dirty="0"/>
              <a:t>	</a:t>
            </a:r>
            <a:r>
              <a:rPr lang="en-GB" sz="1600" dirty="0"/>
              <a:t>└─┴─┴─┴─┘  </a:t>
            </a:r>
            <a:r>
              <a:rPr lang="en-GB" sz="1600" i="1" dirty="0"/>
              <a:t>quartos</a:t>
            </a:r>
            <a:endParaRPr lang="en-US" sz="1600" dirty="0"/>
          </a:p>
          <a:p>
            <a:pPr eaLnBrk="0"/>
            <a:r>
              <a:rPr lang="en-GB" sz="1600" i="1" dirty="0"/>
              <a:t>  </a:t>
            </a:r>
            <a:r>
              <a:rPr lang="pt-PT" sz="1600" cap="all" dirty="0"/>
              <a:t>Número Total de</a:t>
            </a:r>
            <a:r>
              <a:rPr lang="pt-PT" sz="1600" dirty="0"/>
              <a:t> QUARTOS PRIVATIVOS </a:t>
            </a:r>
            <a:r>
              <a:rPr lang="en-GB" sz="1600" i="1" dirty="0"/>
              <a:t>       </a:t>
            </a:r>
          </a:p>
          <a:p>
            <a:pPr eaLnBrk="0"/>
            <a:r>
              <a:rPr lang="en-GB" sz="1600" i="1" dirty="0"/>
              <a:t>	</a:t>
            </a:r>
            <a:r>
              <a:rPr lang="en-GB" sz="1600" dirty="0"/>
              <a:t>└─┴─┴─┴─┘  </a:t>
            </a:r>
            <a:r>
              <a:rPr lang="en-GB" sz="1600" i="1" dirty="0"/>
              <a:t>quartos ocupação individual</a:t>
            </a:r>
            <a:endParaRPr lang="en-US" sz="1600" dirty="0"/>
          </a:p>
          <a:p>
            <a:pPr eaLnBrk="0"/>
            <a:r>
              <a:rPr lang="pt-PT" sz="1600" cap="all" dirty="0"/>
              <a:t>Número Total de</a:t>
            </a:r>
            <a:r>
              <a:rPr lang="pt-PT" sz="1600" dirty="0"/>
              <a:t> QUARTOS PRIVATIVOS  com WC </a:t>
            </a:r>
            <a:r>
              <a:rPr lang="pt-PT" sz="1600" dirty="0" smtClean="0"/>
              <a:t>individualizado </a:t>
            </a:r>
            <a:r>
              <a:rPr lang="en-GB" sz="1600" i="1" dirty="0" smtClean="0"/>
              <a:t>e </a:t>
            </a:r>
            <a:r>
              <a:rPr lang="en-GB" sz="1600" i="1" dirty="0" err="1" smtClean="0"/>
              <a:t>lnstalações</a:t>
            </a:r>
            <a:r>
              <a:rPr lang="en-GB" sz="1600" i="1" dirty="0" smtClean="0"/>
              <a:t> </a:t>
            </a:r>
            <a:r>
              <a:rPr lang="en-GB" sz="1600" i="1" dirty="0"/>
              <a:t>de </a:t>
            </a:r>
            <a:r>
              <a:rPr lang="en-GB" sz="1600" i="1" dirty="0" err="1"/>
              <a:t>lavagem</a:t>
            </a:r>
            <a:endParaRPr lang="en-GB" sz="1600" i="1" dirty="0"/>
          </a:p>
          <a:p>
            <a:pPr eaLnBrk="0"/>
            <a:r>
              <a:rPr lang="en-GB" sz="1600" i="1" dirty="0"/>
              <a:t>		</a:t>
            </a:r>
            <a:r>
              <a:rPr lang="en-GB" sz="1600" dirty="0" smtClean="0"/>
              <a:t>─┴─┴─┴─┘  </a:t>
            </a:r>
            <a:r>
              <a:rPr lang="en-GB" sz="1600" i="1" dirty="0"/>
              <a:t>Quartos com banheiro individual e instalações de lavagem</a:t>
            </a:r>
            <a:endParaRPr lang="en-US" sz="1600" dirty="0"/>
          </a:p>
          <a:p>
            <a:pPr eaLnBrk="0"/>
            <a:endParaRPr lang="en-US" sz="1800" dirty="0"/>
          </a:p>
          <a:p>
            <a:pPr eaLnBrk="0"/>
            <a:r>
              <a:rPr lang="en-GB" sz="1800" i="1" dirty="0" smtClean="0"/>
              <a:t>	</a:t>
            </a:r>
          </a:p>
          <a:p>
            <a:pPr eaLnBrk="0"/>
            <a:r>
              <a:rPr lang="en-GB" sz="1800" i="1" dirty="0"/>
              <a:t>					</a:t>
            </a: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7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347805" y="1809345"/>
            <a:ext cx="158051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solidFill>
                  <a:srgbClr val="FF0000"/>
                </a:solidFill>
              </a:rPr>
              <a:t>X</a:t>
            </a:r>
            <a:endParaRPr lang="en-US" sz="2800" dirty="0">
              <a:solidFill>
                <a:srgbClr val="FF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025665" y="3121873"/>
            <a:ext cx="7231547" cy="480131"/>
            <a:chOff x="2948774" y="3131445"/>
            <a:chExt cx="7231547" cy="480131"/>
          </a:xfrm>
        </p:grpSpPr>
        <p:sp>
          <p:nvSpPr>
            <p:cNvPr id="7" name="TextBox 6"/>
            <p:cNvSpPr txBox="1"/>
            <p:nvPr/>
          </p:nvSpPr>
          <p:spPr>
            <a:xfrm>
              <a:off x="2948774" y="3131445"/>
              <a:ext cx="631373" cy="480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2800" dirty="0" smtClean="0">
                  <a:solidFill>
                    <a:srgbClr val="FF0000"/>
                  </a:solidFill>
                </a:rPr>
                <a:t>72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939244" y="3179492"/>
              <a:ext cx="4241077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dirty="0" smtClean="0">
                  <a:solidFill>
                    <a:srgbClr val="FF0000"/>
                  </a:solidFill>
                </a:rPr>
                <a:t>4 unidades x (15 + 3 quartos)</a:t>
              </a:r>
              <a:endParaRPr lang="en-GB" sz="1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015796" y="4061140"/>
            <a:ext cx="631373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solidFill>
                  <a:srgbClr val="FF0000"/>
                </a:solidFill>
              </a:rPr>
              <a:t>60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16135" y="4046716"/>
            <a:ext cx="4241077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4 unidades x 15 quartos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64823" y="4943684"/>
            <a:ext cx="631373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solidFill>
                  <a:srgbClr val="FF0000"/>
                </a:solidFill>
              </a:rPr>
              <a:t>60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16134" y="5759765"/>
            <a:ext cx="4241077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4 unidades x 15 quartos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5" name="Retângulo 14"/>
          <p:cNvSpPr/>
          <p:nvPr/>
        </p:nvSpPr>
        <p:spPr bwMode="auto">
          <a:xfrm>
            <a:off x="392273" y="929104"/>
            <a:ext cx="7699104" cy="52755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2424223" y="1020726"/>
            <a:ext cx="331735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A - INFORMAÇÃO </a:t>
            </a:r>
            <a:r>
              <a:rPr lang="pt-PT" sz="1600" b="1" dirty="0"/>
              <a:t>GERAL</a:t>
            </a:r>
            <a:endParaRPr lang="pt-PT" sz="1600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59082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fr-BE" dirty="0" err="1" smtClean="0"/>
              <a:t>caso</a:t>
            </a:r>
            <a:r>
              <a:rPr lang="fr-BE" dirty="0" smtClean="0"/>
              <a:t> 1: Perguntas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37638" y="1785256"/>
            <a:ext cx="8526463" cy="3333387"/>
          </a:xfrm>
        </p:spPr>
        <p:txBody>
          <a:bodyPr/>
          <a:lstStyle/>
          <a:p>
            <a:pPr eaLnBrk="0"/>
            <a:r>
              <a:rPr lang="en-GB" sz="1600" b="1" dirty="0" smtClean="0"/>
              <a:t>No </a:t>
            </a:r>
            <a:r>
              <a:rPr lang="en-GB" sz="1600" b="1" dirty="0"/>
              <a:t>dia do </a:t>
            </a:r>
            <a:r>
              <a:rPr lang="en-GB" sz="1600" b="1" dirty="0" smtClean="0"/>
              <a:t>PPS, </a:t>
            </a:r>
            <a:r>
              <a:rPr lang="en-GB" sz="1600" b="1" u="sng" dirty="0"/>
              <a:t>NÚMERO TOTAL DE:</a:t>
            </a:r>
            <a:endParaRPr lang="en-US" sz="1600" dirty="0"/>
          </a:p>
          <a:p>
            <a:pPr eaLnBrk="0"/>
            <a:endParaRPr lang="en-GB" sz="1600" dirty="0" smtClean="0"/>
          </a:p>
          <a:p>
            <a:pPr eaLnBrk="0"/>
            <a:r>
              <a:rPr lang="en-GB" sz="1600" dirty="0" smtClean="0"/>
              <a:t>CAMAS </a:t>
            </a:r>
            <a:r>
              <a:rPr lang="en-GB" sz="1600" i="1" dirty="0" smtClean="0"/>
              <a:t>(</a:t>
            </a:r>
            <a:r>
              <a:rPr lang="en-GB" sz="1600" i="1" dirty="0" err="1" smtClean="0"/>
              <a:t>ocupadas</a:t>
            </a:r>
            <a:r>
              <a:rPr lang="en-GB" sz="1600" i="1" dirty="0" smtClean="0"/>
              <a:t> </a:t>
            </a:r>
            <a:r>
              <a:rPr lang="en-GB" sz="1600" i="1" dirty="0"/>
              <a:t>e </a:t>
            </a:r>
            <a:r>
              <a:rPr lang="en-GB" sz="1600" i="1" dirty="0" err="1" smtClean="0"/>
              <a:t>não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ocupadas</a:t>
            </a:r>
            <a:r>
              <a:rPr lang="en-GB" sz="1600" i="1" dirty="0"/>
              <a:t>)</a:t>
            </a:r>
            <a:r>
              <a:rPr lang="en-GB" sz="1600" dirty="0"/>
              <a:t>    </a:t>
            </a:r>
            <a:r>
              <a:rPr lang="en-GB" sz="1600" dirty="0" smtClean="0"/>
              <a:t>  </a:t>
            </a:r>
            <a:r>
              <a:rPr lang="en-GB" sz="1600" dirty="0"/>
              <a:t>└─┴─┴─┴─┘</a:t>
            </a:r>
            <a:endParaRPr lang="en-US" sz="1600" dirty="0"/>
          </a:p>
          <a:p>
            <a:pPr eaLnBrk="0"/>
            <a:endParaRPr lang="en-GB" sz="1600" dirty="0" smtClean="0"/>
          </a:p>
          <a:p>
            <a:pPr eaLnBrk="0"/>
            <a:r>
              <a:rPr lang="en-GB" sz="1600" dirty="0" smtClean="0"/>
              <a:t>CAMAS  </a:t>
            </a:r>
            <a:r>
              <a:rPr lang="en-GB" sz="1600" dirty="0" err="1" smtClean="0"/>
              <a:t>Ocupadas</a:t>
            </a:r>
            <a:r>
              <a:rPr lang="en-GB" sz="1600" dirty="0"/>
              <a:t>		</a:t>
            </a:r>
            <a:r>
              <a:rPr lang="en-GB" sz="1600" dirty="0" smtClean="0"/>
              <a:t>              └─┴─┴─┴─┘</a:t>
            </a:r>
            <a:endParaRPr lang="en-US" sz="1600" dirty="0"/>
          </a:p>
          <a:p>
            <a:pPr eaLnBrk="0"/>
            <a:r>
              <a:rPr lang="en-GB" sz="1600" dirty="0"/>
              <a:t> </a:t>
            </a:r>
            <a:endParaRPr lang="en-US" sz="1600" dirty="0"/>
          </a:p>
          <a:p>
            <a:pPr eaLnBrk="0"/>
            <a:r>
              <a:rPr lang="en-GB" sz="1600" dirty="0" err="1"/>
              <a:t>Residentes</a:t>
            </a:r>
            <a:r>
              <a:rPr lang="en-GB" sz="1600" dirty="0"/>
              <a:t> </a:t>
            </a:r>
            <a:r>
              <a:rPr lang="en-GB" sz="1600" dirty="0" err="1" smtClean="0"/>
              <a:t>elegíveis</a:t>
            </a:r>
            <a:r>
              <a:rPr lang="en-GB" sz="1600" dirty="0" smtClean="0"/>
              <a:t> para PPS ( </a:t>
            </a:r>
            <a:r>
              <a:rPr lang="en-GB" sz="1600" dirty="0" err="1" smtClean="0"/>
              <a:t>presentes</a:t>
            </a:r>
            <a:r>
              <a:rPr lang="en-GB" sz="1600" dirty="0" smtClean="0"/>
              <a:t> </a:t>
            </a:r>
            <a:r>
              <a:rPr lang="en-GB" sz="1600" dirty="0" err="1" smtClean="0"/>
              <a:t>às</a:t>
            </a:r>
            <a:r>
              <a:rPr lang="en-GB" sz="1600" dirty="0" smtClean="0"/>
              <a:t> </a:t>
            </a:r>
            <a:r>
              <a:rPr lang="en-GB" sz="1600" dirty="0"/>
              <a:t>8 da manhã) </a:t>
            </a:r>
            <a:endParaRPr lang="en-GB" sz="1600" dirty="0" smtClean="0"/>
          </a:p>
          <a:p>
            <a:pPr eaLnBrk="0"/>
            <a:r>
              <a:rPr lang="en-GB" sz="1600" dirty="0" smtClean="0"/>
              <a:t>	</a:t>
            </a:r>
            <a:r>
              <a:rPr lang="en-GB" sz="1600" dirty="0" err="1" smtClean="0"/>
              <a:t>nas</a:t>
            </a:r>
            <a:r>
              <a:rPr lang="en-GB" sz="1600" dirty="0" smtClean="0"/>
              <a:t> </a:t>
            </a:r>
            <a:r>
              <a:rPr lang="en-GB" sz="1600" dirty="0" err="1" smtClean="0"/>
              <a:t>últimas</a:t>
            </a:r>
            <a:r>
              <a:rPr lang="en-GB" sz="1600" dirty="0" smtClean="0"/>
              <a:t> 24 h	                       </a:t>
            </a:r>
            <a:r>
              <a:rPr lang="en-GB" sz="1800" dirty="0" smtClean="0"/>
              <a:t>└─┴─┴─┴─┘</a:t>
            </a:r>
            <a:endParaRPr lang="en-US" sz="1800" dirty="0" smtClean="0"/>
          </a:p>
          <a:p>
            <a:pPr eaLnBrk="0"/>
            <a:endParaRPr lang="en-US" sz="1800" dirty="0"/>
          </a:p>
          <a:p>
            <a:pPr eaLnBrk="0"/>
            <a:r>
              <a:rPr lang="en-GB" sz="1800" i="1" dirty="0" smtClean="0"/>
              <a:t>	</a:t>
            </a:r>
          </a:p>
          <a:p>
            <a:pPr eaLnBrk="0"/>
            <a:r>
              <a:rPr lang="en-GB" sz="1800" i="1" dirty="0"/>
              <a:t>					</a:t>
            </a: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6</a:t>
            </a:r>
            <a:endParaRPr lang="en-US" dirty="0"/>
          </a:p>
        </p:txBody>
      </p:sp>
      <p:sp>
        <p:nvSpPr>
          <p:cNvPr id="6" name="Retângulo 5"/>
          <p:cNvSpPr/>
          <p:nvPr/>
        </p:nvSpPr>
        <p:spPr bwMode="auto">
          <a:xfrm>
            <a:off x="392273" y="929104"/>
            <a:ext cx="7699104" cy="52755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424223" y="1020726"/>
            <a:ext cx="479528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B - </a:t>
            </a:r>
            <a:r>
              <a:rPr lang="pt-PT" sz="1600" b="1" dirty="0"/>
              <a:t>DADOS DOS DENOMINADORES</a:t>
            </a:r>
            <a:endParaRPr lang="pt-PT" sz="1600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6840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en-GB" dirty="0" smtClean="0"/>
              <a:t>caso Indicador 1: </a:t>
            </a:r>
            <a:r>
              <a:rPr lang="en-GB" dirty="0" smtClean="0">
                <a:solidFill>
                  <a:srgbClr val="FF0000"/>
                </a:solidFill>
              </a:rPr>
              <a:t>respostas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37638" y="1785256"/>
            <a:ext cx="8526463" cy="3333387"/>
          </a:xfrm>
        </p:spPr>
        <p:txBody>
          <a:bodyPr/>
          <a:lstStyle/>
          <a:p>
            <a:pPr eaLnBrk="0"/>
            <a:r>
              <a:rPr lang="en-GB" sz="1600" b="1" dirty="0" smtClean="0"/>
              <a:t>No </a:t>
            </a:r>
            <a:r>
              <a:rPr lang="en-GB" sz="1600" b="1" dirty="0" err="1" smtClean="0"/>
              <a:t>dia</a:t>
            </a:r>
            <a:r>
              <a:rPr lang="en-GB" sz="1600" b="1" dirty="0" smtClean="0"/>
              <a:t> do PPS, </a:t>
            </a:r>
            <a:r>
              <a:rPr lang="en-GB" sz="1600" b="1" u="sng" dirty="0"/>
              <a:t>NÚMERO TOTAL DE:</a:t>
            </a:r>
            <a:endParaRPr lang="en-US" sz="1600" dirty="0"/>
          </a:p>
          <a:p>
            <a:pPr eaLnBrk="0"/>
            <a:endParaRPr lang="en-GB" sz="1600" dirty="0" smtClean="0"/>
          </a:p>
          <a:p>
            <a:pPr eaLnBrk="0"/>
            <a:r>
              <a:rPr lang="en-GB" sz="1600" dirty="0"/>
              <a:t>CAMAS </a:t>
            </a:r>
            <a:r>
              <a:rPr lang="en-GB" sz="1600" i="1" dirty="0"/>
              <a:t>(</a:t>
            </a:r>
            <a:r>
              <a:rPr lang="en-GB" sz="1600" i="1" dirty="0" err="1"/>
              <a:t>ocupadas</a:t>
            </a:r>
            <a:r>
              <a:rPr lang="en-GB" sz="1600" i="1" dirty="0"/>
              <a:t> e </a:t>
            </a:r>
            <a:r>
              <a:rPr lang="en-GB" sz="1600" i="1" dirty="0" err="1"/>
              <a:t>não</a:t>
            </a:r>
            <a:r>
              <a:rPr lang="en-GB" sz="1600" i="1" dirty="0"/>
              <a:t> </a:t>
            </a:r>
            <a:r>
              <a:rPr lang="en-GB" sz="1600" i="1" dirty="0" err="1"/>
              <a:t>ocupadas</a:t>
            </a:r>
            <a:r>
              <a:rPr lang="en-GB" sz="1600" i="1" dirty="0"/>
              <a:t>)</a:t>
            </a:r>
            <a:r>
              <a:rPr lang="en-GB" sz="1600" dirty="0"/>
              <a:t> </a:t>
            </a:r>
            <a:r>
              <a:rPr lang="en-GB" sz="1600" dirty="0" smtClean="0"/>
              <a:t>                                    	└─┴─┴─┴─┘</a:t>
            </a:r>
            <a:endParaRPr lang="en-US" sz="1600" dirty="0"/>
          </a:p>
          <a:p>
            <a:pPr eaLnBrk="0"/>
            <a:endParaRPr lang="en-GB" sz="1600" dirty="0" smtClean="0"/>
          </a:p>
          <a:p>
            <a:pPr eaLnBrk="0"/>
            <a:r>
              <a:rPr lang="en-GB" sz="1600" dirty="0" smtClean="0"/>
              <a:t>CAMAS </a:t>
            </a:r>
            <a:r>
              <a:rPr lang="en-GB" sz="1600" dirty="0" err="1" smtClean="0"/>
              <a:t>ocupadas</a:t>
            </a:r>
            <a:r>
              <a:rPr lang="en-GB" sz="1600" dirty="0"/>
              <a:t>		</a:t>
            </a:r>
            <a:r>
              <a:rPr lang="en-GB" sz="1600" dirty="0" smtClean="0"/>
              <a:t> 	</a:t>
            </a:r>
            <a:r>
              <a:rPr lang="en-GB" sz="1600" dirty="0"/>
              <a:t>			</a:t>
            </a:r>
            <a:r>
              <a:rPr lang="en-GB" sz="1600" dirty="0" smtClean="0"/>
              <a:t>└─┴─┴─┴─┘</a:t>
            </a:r>
            <a:endParaRPr lang="en-US" sz="1600" dirty="0"/>
          </a:p>
          <a:p>
            <a:pPr eaLnBrk="0"/>
            <a:r>
              <a:rPr lang="en-GB" sz="1600" dirty="0"/>
              <a:t> </a:t>
            </a:r>
            <a:endParaRPr lang="en-US" sz="1600" dirty="0"/>
          </a:p>
          <a:p>
            <a:pPr eaLnBrk="0"/>
            <a:r>
              <a:rPr lang="en-GB" sz="1600" dirty="0" err="1"/>
              <a:t>Residentes</a:t>
            </a:r>
            <a:r>
              <a:rPr lang="en-GB" sz="1600" dirty="0"/>
              <a:t> </a:t>
            </a:r>
            <a:r>
              <a:rPr lang="en-GB" sz="1600" dirty="0" err="1"/>
              <a:t>elegíveis</a:t>
            </a:r>
            <a:r>
              <a:rPr lang="en-GB" sz="1600" dirty="0"/>
              <a:t> para PPS ( </a:t>
            </a:r>
            <a:r>
              <a:rPr lang="en-GB" sz="1600" dirty="0" err="1"/>
              <a:t>presentes</a:t>
            </a:r>
            <a:r>
              <a:rPr lang="en-GB" sz="1600" dirty="0"/>
              <a:t> </a:t>
            </a:r>
            <a:r>
              <a:rPr lang="en-GB" sz="1600" dirty="0" err="1"/>
              <a:t>às</a:t>
            </a:r>
            <a:r>
              <a:rPr lang="en-GB" sz="1600" dirty="0"/>
              <a:t> 8 da </a:t>
            </a:r>
            <a:r>
              <a:rPr lang="en-GB" sz="1600" dirty="0" err="1"/>
              <a:t>manhã</a:t>
            </a:r>
            <a:r>
              <a:rPr lang="en-GB" sz="1600" dirty="0"/>
              <a:t>) </a:t>
            </a:r>
          </a:p>
          <a:p>
            <a:pPr eaLnBrk="0"/>
            <a:r>
              <a:rPr lang="en-GB" sz="1600" dirty="0" smtClean="0"/>
              <a:t>	 </a:t>
            </a:r>
            <a:r>
              <a:rPr lang="en-GB" sz="1600" dirty="0" err="1" smtClean="0"/>
              <a:t>nas</a:t>
            </a:r>
            <a:r>
              <a:rPr lang="en-GB" sz="1600" dirty="0" smtClean="0"/>
              <a:t> </a:t>
            </a:r>
            <a:r>
              <a:rPr lang="en-GB" sz="1600" dirty="0" err="1" smtClean="0"/>
              <a:t>últimas</a:t>
            </a:r>
            <a:r>
              <a:rPr lang="en-GB" sz="1600" dirty="0" smtClean="0"/>
              <a:t> </a:t>
            </a:r>
            <a:r>
              <a:rPr lang="en-GB" sz="1600" dirty="0"/>
              <a:t>24 h		</a:t>
            </a:r>
            <a:r>
              <a:rPr lang="en-GB" sz="1600" dirty="0" smtClean="0"/>
              <a:t>                              </a:t>
            </a:r>
            <a:r>
              <a:rPr lang="en-GB" sz="1600" dirty="0"/>
              <a:t>	</a:t>
            </a:r>
            <a:r>
              <a:rPr lang="en-GB" sz="1600" dirty="0" smtClean="0"/>
              <a:t>└─┴─┴─┴─┘</a:t>
            </a:r>
            <a:endParaRPr lang="en-US" sz="1600" dirty="0"/>
          </a:p>
          <a:p>
            <a:pPr eaLnBrk="0"/>
            <a:endParaRPr lang="en-US" sz="1800" dirty="0"/>
          </a:p>
          <a:p>
            <a:pPr eaLnBrk="0"/>
            <a:r>
              <a:rPr lang="en-GB" sz="1800" i="1" dirty="0" smtClean="0"/>
              <a:t>	</a:t>
            </a:r>
          </a:p>
          <a:p>
            <a:pPr eaLnBrk="0"/>
            <a:r>
              <a:rPr lang="en-GB" sz="1800" i="1" dirty="0"/>
              <a:t>					</a:t>
            </a: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432203" y="2519724"/>
            <a:ext cx="63137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smtClean="0">
                <a:solidFill>
                  <a:srgbClr val="FF0000"/>
                </a:solidFill>
              </a:rPr>
              <a:t>84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3007" y="3058407"/>
            <a:ext cx="4241077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4 unidades x [(15x 1 cama) + (3x 2 camas)]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32205" y="3367624"/>
            <a:ext cx="63137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smtClean="0">
                <a:solidFill>
                  <a:srgbClr val="FF0000"/>
                </a:solidFill>
              </a:rPr>
              <a:t>81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33007" y="3924910"/>
            <a:ext cx="7323444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84 - 3 quartos </a:t>
            </a:r>
            <a:r>
              <a:rPr lang="en-GB" sz="1800" dirty="0" err="1" smtClean="0">
                <a:solidFill>
                  <a:srgbClr val="FF0000"/>
                </a:solidFill>
              </a:rPr>
              <a:t>individuais</a:t>
            </a:r>
            <a:r>
              <a:rPr lang="en-GB" sz="1800" dirty="0" smtClean="0">
                <a:solidFill>
                  <a:srgbClr val="FF0000"/>
                </a:solidFill>
              </a:rPr>
              <a:t> </a:t>
            </a:r>
            <a:r>
              <a:rPr lang="en-GB" sz="1800" dirty="0" err="1" smtClean="0">
                <a:solidFill>
                  <a:srgbClr val="FF0000"/>
                </a:solidFill>
              </a:rPr>
              <a:t>vazios</a:t>
            </a:r>
            <a:r>
              <a:rPr lang="en-GB" sz="18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Camas de residentes </a:t>
            </a:r>
            <a:r>
              <a:rPr lang="en-GB" sz="1800" dirty="0" err="1" smtClean="0">
                <a:solidFill>
                  <a:srgbClr val="FF0000"/>
                </a:solidFill>
              </a:rPr>
              <a:t>hospitalizados</a:t>
            </a:r>
            <a:r>
              <a:rPr lang="en-GB" sz="1800" dirty="0" smtClean="0">
                <a:solidFill>
                  <a:srgbClr val="FF0000"/>
                </a:solidFill>
              </a:rPr>
              <a:t> </a:t>
            </a:r>
            <a:r>
              <a:rPr lang="en-GB" sz="1800" dirty="0" err="1" smtClean="0">
                <a:solidFill>
                  <a:srgbClr val="FF0000"/>
                </a:solidFill>
              </a:rPr>
              <a:t>consideram</a:t>
            </a:r>
            <a:r>
              <a:rPr lang="en-GB" sz="1800" dirty="0" smtClean="0">
                <a:solidFill>
                  <a:srgbClr val="FF0000"/>
                </a:solidFill>
              </a:rPr>
              <a:t>-se  </a:t>
            </a:r>
            <a:r>
              <a:rPr lang="en-GB" sz="1800" dirty="0" err="1" smtClean="0">
                <a:solidFill>
                  <a:srgbClr val="FF0000"/>
                </a:solidFill>
              </a:rPr>
              <a:t>como</a:t>
            </a:r>
            <a:r>
              <a:rPr lang="en-GB" sz="1800" dirty="0" smtClean="0">
                <a:solidFill>
                  <a:srgbClr val="FF0000"/>
                </a:solidFill>
              </a:rPr>
              <a:t> </a:t>
            </a:r>
            <a:r>
              <a:rPr lang="en-GB" sz="1800" dirty="0" err="1" smtClean="0">
                <a:solidFill>
                  <a:srgbClr val="FF0000"/>
                </a:solidFill>
              </a:rPr>
              <a:t>ocupadas</a:t>
            </a:r>
            <a:endParaRPr lang="en-GB" sz="1800" dirty="0" smtClean="0">
              <a:solidFill>
                <a:srgbClr val="FF0000"/>
              </a:solidFill>
            </a:endParaRPr>
          </a:p>
          <a:p>
            <a:r>
              <a:rPr lang="en-GB" sz="1800" dirty="0" smtClean="0">
                <a:solidFill>
                  <a:srgbClr val="FF0000"/>
                </a:solidFill>
              </a:rPr>
              <a:t>  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22475" y="4729980"/>
            <a:ext cx="63137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smtClean="0">
                <a:solidFill>
                  <a:srgbClr val="FF0000"/>
                </a:solidFill>
              </a:rPr>
              <a:t>74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85407" y="5305218"/>
            <a:ext cx="7010400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81 leitos ocupados - 2 </a:t>
            </a:r>
            <a:r>
              <a:rPr lang="en-US" sz="1800" dirty="0" err="1" smtClean="0">
                <a:solidFill>
                  <a:srgbClr val="FF0000"/>
                </a:solidFill>
              </a:rPr>
              <a:t>residentes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GB" sz="1800" dirty="0" err="1" smtClean="0">
                <a:solidFill>
                  <a:srgbClr val="FF0000"/>
                </a:solidFill>
              </a:rPr>
              <a:t>hospitalizados</a:t>
            </a:r>
            <a:r>
              <a:rPr lang="en-US" sz="1800" dirty="0" smtClean="0">
                <a:solidFill>
                  <a:srgbClr val="FF0000"/>
                </a:solidFill>
              </a:rPr>
              <a:t> - 5 recusas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O </a:t>
            </a:r>
            <a:r>
              <a:rPr lang="en-US" sz="1800" dirty="0" err="1" smtClean="0">
                <a:solidFill>
                  <a:srgbClr val="FF0000"/>
                </a:solidFill>
              </a:rPr>
              <a:t>residente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</a:rPr>
              <a:t>recém-admitido</a:t>
            </a:r>
            <a:r>
              <a:rPr lang="en-US" sz="1800" dirty="0" smtClean="0">
                <a:solidFill>
                  <a:srgbClr val="FF0000"/>
                </a:solidFill>
              </a:rPr>
              <a:t> não está </a:t>
            </a:r>
            <a:r>
              <a:rPr lang="en-US" sz="1800" dirty="0" err="1" smtClean="0">
                <a:solidFill>
                  <a:srgbClr val="FF0000"/>
                </a:solidFill>
              </a:rPr>
              <a:t>presente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</a:rPr>
              <a:t>às</a:t>
            </a:r>
            <a:r>
              <a:rPr lang="en-US" sz="1800" dirty="0" smtClean="0">
                <a:solidFill>
                  <a:srgbClr val="FF0000"/>
                </a:solidFill>
              </a:rPr>
              <a:t> 8:00 e por isso </a:t>
            </a:r>
            <a:r>
              <a:rPr lang="en-US" sz="1800" dirty="0" err="1" smtClean="0">
                <a:solidFill>
                  <a:srgbClr val="FF0000"/>
                </a:solidFill>
              </a:rPr>
              <a:t>não</a:t>
            </a:r>
            <a:r>
              <a:rPr lang="en-US" sz="1800" dirty="0" smtClean="0">
                <a:solidFill>
                  <a:srgbClr val="FF0000"/>
                </a:solidFill>
              </a:rPr>
              <a:t> é </a:t>
            </a:r>
            <a:r>
              <a:rPr lang="en-US" sz="1800" dirty="0" err="1" smtClean="0">
                <a:solidFill>
                  <a:srgbClr val="FF0000"/>
                </a:solidFill>
              </a:rPr>
              <a:t>eligível</a:t>
            </a:r>
            <a:r>
              <a:rPr lang="en-US" sz="1800" dirty="0" smtClean="0">
                <a:solidFill>
                  <a:srgbClr val="FF0000"/>
                </a:solidFill>
              </a:rPr>
              <a:t>.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12" name="Retângulo 11"/>
          <p:cNvSpPr/>
          <p:nvPr/>
        </p:nvSpPr>
        <p:spPr bwMode="auto">
          <a:xfrm>
            <a:off x="392273" y="929104"/>
            <a:ext cx="7699104" cy="52755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2424223" y="1020726"/>
            <a:ext cx="479528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B - </a:t>
            </a:r>
            <a:r>
              <a:rPr lang="pt-PT" sz="1600" b="1" dirty="0"/>
              <a:t>DADOS DOS DENOMINADORES</a:t>
            </a:r>
            <a:endParaRPr lang="pt-PT" sz="1600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05177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2559" y="357051"/>
            <a:ext cx="8229600" cy="564606"/>
          </a:xfrm>
        </p:spPr>
        <p:txBody>
          <a:bodyPr/>
          <a:lstStyle/>
          <a:p>
            <a:r>
              <a:rPr lang="en-GB" dirty="0" err="1" smtClean="0"/>
              <a:t>caso</a:t>
            </a:r>
            <a:r>
              <a:rPr lang="en-GB" dirty="0" smtClean="0"/>
              <a:t> 2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dirty="0" smtClean="0"/>
              <a:t>O pessoal de </a:t>
            </a:r>
            <a:r>
              <a:rPr lang="en-GB" dirty="0" err="1" smtClean="0"/>
              <a:t>uma</a:t>
            </a:r>
            <a:r>
              <a:rPr lang="en-GB" dirty="0" smtClean="0"/>
              <a:t> UCCI de 40 camas inclui 21 enfermeiros (</a:t>
            </a:r>
            <a:r>
              <a:rPr lang="en-GB" dirty="0" err="1" smtClean="0"/>
              <a:t>incluindo</a:t>
            </a:r>
            <a:r>
              <a:rPr lang="en-GB" dirty="0" smtClean="0"/>
              <a:t> </a:t>
            </a:r>
            <a:r>
              <a:rPr lang="en-GB" dirty="0" err="1" smtClean="0"/>
              <a:t>enfermeira</a:t>
            </a:r>
            <a:r>
              <a:rPr lang="en-GB" dirty="0" smtClean="0"/>
              <a:t> </a:t>
            </a:r>
            <a:r>
              <a:rPr lang="en-GB" dirty="0" err="1" smtClean="0"/>
              <a:t>chefe</a:t>
            </a:r>
            <a:r>
              <a:rPr lang="en-GB" dirty="0" smtClean="0"/>
              <a:t>) e 8 </a:t>
            </a:r>
            <a:r>
              <a:rPr lang="en-GB" dirty="0" err="1" smtClean="0"/>
              <a:t>assistentes</a:t>
            </a:r>
            <a:r>
              <a:rPr lang="en-GB" dirty="0" smtClean="0"/>
              <a:t> </a:t>
            </a:r>
            <a:r>
              <a:rPr lang="en-GB" dirty="0" err="1" smtClean="0"/>
              <a:t>operacionais</a:t>
            </a:r>
            <a:r>
              <a:rPr lang="en-GB" dirty="0" smtClean="0"/>
              <a:t>.</a:t>
            </a:r>
          </a:p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altLang="en-US" dirty="0" smtClean="0">
                <a:ea typeface="ＭＳ Ｐゴシック" panose="020B0600070205080204" pitchFamily="34" charset="-128"/>
              </a:rPr>
              <a:t>Quatro dos 21 enfermeiros trabalham 75%. </a:t>
            </a:r>
          </a:p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altLang="en-US" dirty="0" smtClean="0">
                <a:ea typeface="ＭＳ Ｐゴシック" panose="020B0600070205080204" pitchFamily="34" charset="-128"/>
              </a:rPr>
              <a:t>Uma das enfermeiras faz 50% do trabalho clínico e executa tarefas de </a:t>
            </a:r>
            <a:r>
              <a:rPr lang="en-GB" altLang="en-US" dirty="0" err="1" smtClean="0">
                <a:ea typeface="ＭＳ Ｐゴシック" panose="020B0600070205080204" pitchFamily="34" charset="-128"/>
              </a:rPr>
              <a:t>controlo</a:t>
            </a:r>
            <a:r>
              <a:rPr lang="en-GB" altLang="en-US" dirty="0" smtClean="0">
                <a:ea typeface="ＭＳ Ｐゴシック" panose="020B0600070205080204" pitchFamily="34" charset="-128"/>
              </a:rPr>
              <a:t> de </a:t>
            </a:r>
            <a:r>
              <a:rPr lang="en-GB" altLang="en-US" dirty="0" err="1" smtClean="0">
                <a:ea typeface="ＭＳ Ｐゴシック" panose="020B0600070205080204" pitchFamily="34" charset="-128"/>
              </a:rPr>
              <a:t>infeção</a:t>
            </a:r>
            <a:r>
              <a:rPr lang="en-GB" altLang="en-US" dirty="0" smtClean="0">
                <a:ea typeface="ＭＳ Ｐゴシック" panose="020B0600070205080204" pitchFamily="34" charset="-128"/>
              </a:rPr>
              <a:t> </a:t>
            </a:r>
            <a:r>
              <a:rPr lang="en-GB" altLang="en-US" dirty="0" err="1" smtClean="0">
                <a:ea typeface="ＭＳ Ｐゴシック" panose="020B0600070205080204" pitchFamily="34" charset="-128"/>
              </a:rPr>
              <a:t>nos</a:t>
            </a:r>
            <a:r>
              <a:rPr lang="en-GB" altLang="en-US" dirty="0" smtClean="0">
                <a:ea typeface="ＭＳ Ｐゴシック" panose="020B0600070205080204" pitchFamily="34" charset="-128"/>
              </a:rPr>
              <a:t> restantes 50% do </a:t>
            </a:r>
            <a:r>
              <a:rPr lang="en-GB" altLang="en-US" dirty="0" err="1" smtClean="0">
                <a:ea typeface="ＭＳ Ｐゴシック" panose="020B0600070205080204" pitchFamily="34" charset="-128"/>
              </a:rPr>
              <a:t>seu</a:t>
            </a:r>
            <a:r>
              <a:rPr lang="en-GB" altLang="en-US" dirty="0" smtClean="0">
                <a:ea typeface="ＭＳ Ｐゴシック" panose="020B0600070205080204" pitchFamily="34" charset="-128"/>
              </a:rPr>
              <a:t> tempo de </a:t>
            </a:r>
            <a:r>
              <a:rPr lang="en-GB" altLang="en-US" dirty="0" err="1" smtClean="0">
                <a:ea typeface="ＭＳ Ｐゴシック" panose="020B0600070205080204" pitchFamily="34" charset="-128"/>
              </a:rPr>
              <a:t>trabalho</a:t>
            </a:r>
            <a:r>
              <a:rPr lang="en-GB" altLang="en-US" dirty="0" smtClean="0">
                <a:ea typeface="ＭＳ Ｐゴシック" panose="020B0600070205080204" pitchFamily="34" charset="-128"/>
              </a:rPr>
              <a:t>. Para este último trabalho, ela </a:t>
            </a:r>
            <a:r>
              <a:rPr lang="en-GB" altLang="en-US" dirty="0" err="1" smtClean="0">
                <a:ea typeface="ＭＳ Ｐゴシック" panose="020B0600070205080204" pitchFamily="34" charset="-128"/>
              </a:rPr>
              <a:t>conseguiu</a:t>
            </a:r>
            <a:r>
              <a:rPr lang="en-GB" altLang="en-US" dirty="0" smtClean="0">
                <a:ea typeface="ＭＳ Ｐゴシック" panose="020B0600070205080204" pitchFamily="34" charset="-128"/>
              </a:rPr>
              <a:t> </a:t>
            </a:r>
            <a:r>
              <a:rPr lang="en-GB" altLang="en-US" dirty="0" err="1" smtClean="0">
                <a:ea typeface="ＭＳ Ｐゴシック" panose="020B0600070205080204" pitchFamily="34" charset="-128"/>
              </a:rPr>
              <a:t>consultadoria</a:t>
            </a:r>
            <a:r>
              <a:rPr lang="en-GB" altLang="en-US" dirty="0" smtClean="0">
                <a:ea typeface="ＭＳ Ｐゴシック" panose="020B0600070205080204" pitchFamily="34" charset="-128"/>
              </a:rPr>
              <a:t>  de um profissional de </a:t>
            </a:r>
            <a:r>
              <a:rPr lang="en-GB" altLang="en-US" dirty="0" err="1" smtClean="0">
                <a:ea typeface="ＭＳ Ｐゴシック" panose="020B0600070205080204" pitchFamily="34" charset="-128"/>
              </a:rPr>
              <a:t>controlo</a:t>
            </a:r>
            <a:r>
              <a:rPr lang="en-GB" altLang="en-US" dirty="0" smtClean="0">
                <a:ea typeface="ＭＳ Ｐゴシック" panose="020B0600070205080204" pitchFamily="34" charset="-128"/>
              </a:rPr>
              <a:t> de infecção de um hospital </a:t>
            </a:r>
            <a:r>
              <a:rPr lang="en-GB" altLang="en-US" dirty="0" err="1" smtClean="0">
                <a:ea typeface="ＭＳ Ｐゴシック" panose="020B0600070205080204" pitchFamily="34" charset="-128"/>
              </a:rPr>
              <a:t>próximo</a:t>
            </a:r>
            <a:r>
              <a:rPr lang="en-GB" altLang="en-US" dirty="0" smtClean="0">
                <a:ea typeface="ＭＳ Ｐゴシック" panose="020B0600070205080204" pitchFamily="34" charset="-128"/>
              </a:rPr>
              <a:t>, que colabora oficialmente com a UCCI.</a:t>
            </a:r>
          </a:p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altLang="en-US" dirty="0" smtClean="0">
                <a:ea typeface="ＭＳ Ｐゴシック" panose="020B0600070205080204" pitchFamily="34" charset="-128"/>
              </a:rPr>
              <a:t>A enfermeira-chefe faz o </a:t>
            </a:r>
            <a:r>
              <a:rPr lang="en-GB" altLang="en-US" dirty="0" err="1" smtClean="0">
                <a:ea typeface="ＭＳ Ｐゴシック" panose="020B0600070205080204" pitchFamily="34" charset="-128"/>
              </a:rPr>
              <a:t>trabalho</a:t>
            </a:r>
            <a:r>
              <a:rPr lang="en-GB" altLang="en-US" dirty="0" smtClean="0">
                <a:ea typeface="ＭＳ Ｐゴシック" panose="020B0600070205080204" pitchFamily="34" charset="-128"/>
              </a:rPr>
              <a:t> de </a:t>
            </a:r>
            <a:r>
              <a:rPr lang="en-GB" altLang="en-US" dirty="0" err="1" smtClean="0">
                <a:ea typeface="ＭＳ Ｐゴシック" panose="020B0600070205080204" pitchFamily="34" charset="-128"/>
              </a:rPr>
              <a:t>gestão</a:t>
            </a:r>
            <a:r>
              <a:rPr lang="en-GB" altLang="en-US" dirty="0" smtClean="0">
                <a:ea typeface="ＭＳ Ｐゴシック" panose="020B0600070205080204" pitchFamily="34" charset="-128"/>
              </a:rPr>
              <a:t> com exceção de dois turnos por semana, </a:t>
            </a:r>
            <a:r>
              <a:rPr lang="en-GB" altLang="en-US" dirty="0" err="1" smtClean="0">
                <a:ea typeface="ＭＳ Ｐゴシック" panose="020B0600070205080204" pitchFamily="34" charset="-128"/>
              </a:rPr>
              <a:t>em</a:t>
            </a:r>
            <a:r>
              <a:rPr lang="en-GB" altLang="en-US" dirty="0" smtClean="0">
                <a:ea typeface="ＭＳ Ｐゴシック" panose="020B0600070205080204" pitchFamily="34" charset="-128"/>
              </a:rPr>
              <a:t> que </a:t>
            </a:r>
            <a:r>
              <a:rPr lang="en-GB" altLang="en-US" dirty="0" err="1" smtClean="0">
                <a:ea typeface="ＭＳ Ｐゴシック" panose="020B0600070205080204" pitchFamily="34" charset="-128"/>
              </a:rPr>
              <a:t>realiza</a:t>
            </a:r>
            <a:r>
              <a:rPr lang="en-GB" altLang="en-US" dirty="0" smtClean="0">
                <a:ea typeface="ＭＳ Ｐゴシック" panose="020B0600070205080204" pitchFamily="34" charset="-128"/>
              </a:rPr>
              <a:t> trabalho clínico. </a:t>
            </a:r>
          </a:p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n-GB" altLang="en-US" dirty="0" smtClean="0">
                <a:ea typeface="ＭＳ Ｐゴシック" panose="020B0600070205080204" pitchFamily="34" charset="-128"/>
              </a:rPr>
              <a:t>Dos </a:t>
            </a:r>
            <a:r>
              <a:rPr lang="en-GB" dirty="0" err="1"/>
              <a:t>assistentes</a:t>
            </a:r>
            <a:r>
              <a:rPr lang="en-GB" dirty="0"/>
              <a:t> </a:t>
            </a:r>
            <a:r>
              <a:rPr lang="en-GB" dirty="0" err="1" smtClean="0"/>
              <a:t>operacionais</a:t>
            </a:r>
            <a:r>
              <a:rPr lang="en-GB" dirty="0" smtClean="0"/>
              <a:t>,</a:t>
            </a:r>
            <a:r>
              <a:rPr lang="en-GB" altLang="en-US" dirty="0" smtClean="0">
                <a:ea typeface="ＭＳ Ｐゴシック" panose="020B0600070205080204" pitchFamily="34" charset="-128"/>
              </a:rPr>
              <a:t> 5 </a:t>
            </a:r>
            <a:r>
              <a:rPr lang="en-GB" altLang="en-US" dirty="0" err="1" smtClean="0">
                <a:ea typeface="ＭＳ Ｐゴシック" panose="020B0600070205080204" pitchFamily="34" charset="-128"/>
              </a:rPr>
              <a:t>trabalham</a:t>
            </a:r>
            <a:r>
              <a:rPr lang="en-GB" altLang="en-US" dirty="0" smtClean="0">
                <a:ea typeface="ＭＳ Ｐゴシック" panose="020B0600070205080204" pitchFamily="34" charset="-128"/>
              </a:rPr>
              <a:t> 50%, todos os outros 75%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fr-B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19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ECDC_PowerPoint_Template_2009_rev_1_4_MSO_2007">
  <a:themeElements>
    <a:clrScheme name="ECDC_PowerPoint_Template_2009_rev_1_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CDC_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ECDC_PowerPoint_Template_2009_rev_1_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DC_PowerPoint_Template_2009_rev_1_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DC_PowerPoint_Template_2009_rev_1_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CDC_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F25917B0C2324FBF4863FD2196A7A3" ma:contentTypeVersion="0" ma:contentTypeDescription="Create a new document." ma:contentTypeScope="" ma:versionID="3ff846c2d4db515f5f6cb8940ae998e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82AB371-6A08-4C83-94DD-A567C0C711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FB06E3A-234A-4ACD-8288-48B424AC597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F39DACA-1FE1-413F-9C9E-EDC1BEE6F9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ECDC%20Presentation</Template>
  <TotalTime>797</TotalTime>
  <Words>7429</Words>
  <Application>Microsoft Office PowerPoint</Application>
  <PresentationFormat>On-screen Show (4:3)</PresentationFormat>
  <Paragraphs>850</Paragraphs>
  <Slides>32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ＭＳ Ｐゴシック</vt:lpstr>
      <vt:lpstr>Arial</vt:lpstr>
      <vt:lpstr>Calibri</vt:lpstr>
      <vt:lpstr>Tahoma</vt:lpstr>
      <vt:lpstr>Times</vt:lpstr>
      <vt:lpstr>Times New Roman</vt:lpstr>
      <vt:lpstr>Wingdings</vt:lpstr>
      <vt:lpstr>1_ECDC_PowerPoint_Template_2009_rev_1_4_MSO_2007</vt:lpstr>
      <vt:lpstr>Custom Design</vt:lpstr>
      <vt:lpstr>Apresentação 6</vt:lpstr>
      <vt:lpstr>Objetivo</vt:lpstr>
      <vt:lpstr>Indicador caso 1</vt:lpstr>
      <vt:lpstr>caso 1</vt:lpstr>
      <vt:lpstr>caso 1: Perguntas</vt:lpstr>
      <vt:lpstr>caso 1: respostas</vt:lpstr>
      <vt:lpstr>caso 1: Perguntas</vt:lpstr>
      <vt:lpstr>caso Indicador 1: respostas</vt:lpstr>
      <vt:lpstr>caso 2</vt:lpstr>
      <vt:lpstr>caso 2</vt:lpstr>
      <vt:lpstr>Indicador caso 2: Perguntas</vt:lpstr>
      <vt:lpstr>caso Indicador 2: respostas</vt:lpstr>
      <vt:lpstr>caso 2: Perguntas</vt:lpstr>
      <vt:lpstr>caso Indicador 2: respostas</vt:lpstr>
      <vt:lpstr>caso 3</vt:lpstr>
      <vt:lpstr>caso 3</vt:lpstr>
      <vt:lpstr>caso Indicador 3: Perguntas</vt:lpstr>
      <vt:lpstr>caso 3: respostas</vt:lpstr>
      <vt:lpstr>caso Indicador 3: Perguntas</vt:lpstr>
      <vt:lpstr>caso 3: respostas</vt:lpstr>
      <vt:lpstr>caso 3: Perguntas</vt:lpstr>
      <vt:lpstr>Indicador case 3: respostas</vt:lpstr>
      <vt:lpstr>caso 4</vt:lpstr>
      <vt:lpstr>caso 4</vt:lpstr>
      <vt:lpstr>caso 4: Perguntas</vt:lpstr>
      <vt:lpstr>caso 4: respostas</vt:lpstr>
      <vt:lpstr>caso 4: Perguntas</vt:lpstr>
      <vt:lpstr>caso 4: respostas</vt:lpstr>
      <vt:lpstr>caso 4: Perguntas</vt:lpstr>
      <vt:lpstr>caso 4: respostas</vt:lpstr>
      <vt:lpstr>caso 4: Perguntas</vt:lpstr>
      <vt:lpstr>caso 4: respostas</vt:lpstr>
    </vt:vector>
  </TitlesOfParts>
  <Company>ECDC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 Kinross</dc:creator>
  <cp:lastModifiedBy>pedro</cp:lastModifiedBy>
  <cp:revision>111</cp:revision>
  <dcterms:created xsi:type="dcterms:W3CDTF">2015-03-18T09:56:17Z</dcterms:created>
  <dcterms:modified xsi:type="dcterms:W3CDTF">2017-03-16T12:01:37Z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43f3639e-1bb2-4ff7-97ae-4c850b25e456</vt:lpwstr>
  </property>
  <property fmtid="{D5CDD505-2E9C-101B-9397-08002B2CF9AE}" pid="3" name="ContentTypeId">
    <vt:lpwstr>0x010100E7F25917B0C2324FBF4863FD2196A7A3</vt:lpwstr>
  </property>
  <property fmtid="{D5CDD505-2E9C-101B-9397-08002B2CF9AE}" pid="4" name="TaxKeyword">
    <vt:lpwstr/>
  </property>
  <property fmtid="{D5CDD505-2E9C-101B-9397-08002B2CF9AE}" pid="5" name="ECDC_Subject_does">
    <vt:lpwstr/>
  </property>
  <property fmtid="{D5CDD505-2E9C-101B-9397-08002B2CF9AE}" pid="6" name="ECDC_Target_audience">
    <vt:lpwstr/>
  </property>
  <property fmtid="{D5CDD505-2E9C-101B-9397-08002B2CF9AE}" pid="7" name="ECDC_DMS_Country">
    <vt:lpwstr/>
  </property>
  <property fmtid="{D5CDD505-2E9C-101B-9397-08002B2CF9AE}" pid="8" name="ECDC_DMS_Administrative_Document_Type">
    <vt:lpwstr>96;#Presentation|58188f1b-91d9-47b3-9620-426180bb9a64</vt:lpwstr>
  </property>
  <property fmtid="{D5CDD505-2E9C-101B-9397-08002B2CF9AE}" pid="9" name="ECDC_DMS_MIS_Activity_code">
    <vt:lpwstr/>
  </property>
  <property fmtid="{D5CDD505-2E9C-101B-9397-08002B2CF9AE}" pid="10" name="ECDC_DMS_Project">
    <vt:lpwstr/>
  </property>
  <property fmtid="{D5CDD505-2E9C-101B-9397-08002B2CF9AE}" pid="11" name="ECDC_Subject_who">
    <vt:lpwstr/>
  </property>
  <property fmtid="{D5CDD505-2E9C-101B-9397-08002B2CF9AE}" pid="12" name="Meeting_x0020_Code">
    <vt:lpwstr/>
  </property>
  <property fmtid="{D5CDD505-2E9C-101B-9397-08002B2CF9AE}" pid="13" name="ECDC_Subject_what">
    <vt:lpwstr>40;#Topic Not Identified|1bc9b571-1e74-46ed-9b11-99937b1f373f</vt:lpwstr>
  </property>
  <property fmtid="{D5CDD505-2E9C-101B-9397-08002B2CF9AE}" pid="14" name="Meeting Code">
    <vt:lpwstr/>
  </property>
  <property fmtid="{D5CDD505-2E9C-101B-9397-08002B2CF9AE}" pid="15" name="Order">
    <vt:r8>1700</vt:r8>
  </property>
  <property fmtid="{D5CDD505-2E9C-101B-9397-08002B2CF9AE}" pid="16" name="ECDC_DMS_Organigramme">
    <vt:lpwstr/>
  </property>
  <property fmtid="{D5CDD505-2E9C-101B-9397-08002B2CF9AE}" pid="17" name="ECDC_DMS_Folder">
    <vt:lpwstr/>
  </property>
  <property fmtid="{D5CDD505-2E9C-101B-9397-08002B2CF9AE}" pid="18" name="DMS Product">
    <vt:lpwstr/>
  </property>
  <property fmtid="{D5CDD505-2E9C-101B-9397-08002B2CF9AE}" pid="19" name="h3136aeb2e0349ae8522f1f6199b333f">
    <vt:lpwstr/>
  </property>
  <property fmtid="{D5CDD505-2E9C-101B-9397-08002B2CF9AE}" pid="20" name="ECDC_DMS_Organigramme1">
    <vt:lpwstr/>
  </property>
  <property fmtid="{D5CDD505-2E9C-101B-9397-08002B2CF9AE}" pid="21" name="ECDC_IsPublic">
    <vt:bool>true</vt:bool>
  </property>
  <property fmtid="{D5CDD505-2E9C-101B-9397-08002B2CF9AE}" pid="22" name="_AdHocReviewCycleID">
    <vt:i4>185759302</vt:i4>
  </property>
  <property fmtid="{D5CDD505-2E9C-101B-9397-08002B2CF9AE}" pid="23" name="_NewReviewCycle">
    <vt:lpwstr/>
  </property>
  <property fmtid="{D5CDD505-2E9C-101B-9397-08002B2CF9AE}" pid="24" name="_EmailSubject">
    <vt:lpwstr>template ppt</vt:lpwstr>
  </property>
  <property fmtid="{D5CDD505-2E9C-101B-9397-08002B2CF9AE}" pid="25" name="_AuthorEmail">
    <vt:lpwstr>Pete.Kinross@ecdc.europa.eu</vt:lpwstr>
  </property>
  <property fmtid="{D5CDD505-2E9C-101B-9397-08002B2CF9AE}" pid="26" name="_AuthorEmailDisplayName">
    <vt:lpwstr>Pete Kinross</vt:lpwstr>
  </property>
</Properties>
</file>